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841" r:id="rId3"/>
  </p:sldMasterIdLst>
  <p:notesMasterIdLst>
    <p:notesMasterId r:id="rId20"/>
  </p:notesMasterIdLst>
  <p:handoutMasterIdLst>
    <p:handoutMasterId r:id="rId21"/>
  </p:handoutMasterIdLst>
  <p:sldIdLst>
    <p:sldId id="304" r:id="rId4"/>
    <p:sldId id="300" r:id="rId5"/>
    <p:sldId id="306" r:id="rId6"/>
    <p:sldId id="281" r:id="rId7"/>
    <p:sldId id="286" r:id="rId8"/>
    <p:sldId id="303" r:id="rId9"/>
    <p:sldId id="287" r:id="rId10"/>
    <p:sldId id="289" r:id="rId11"/>
    <p:sldId id="305" r:id="rId12"/>
    <p:sldId id="290" r:id="rId13"/>
    <p:sldId id="292" r:id="rId14"/>
    <p:sldId id="295" r:id="rId15"/>
    <p:sldId id="296" r:id="rId16"/>
    <p:sldId id="307" r:id="rId17"/>
    <p:sldId id="297" r:id="rId18"/>
    <p:sldId id="27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SH2yGHCe1oT0QEg1Tv6KA==" hashData="KTjl50Of/XoZNeX0PtFyu9dmJyx0rvGy+TcUwfWQHqsGBOOUsw2SpNqQyqguSDpoPSi0US44HOAP2oix77LKK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2026/02/06</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6586976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3836635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4285705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157997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58818884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344911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9105614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103483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3424396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1431993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7029966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5507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82961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013673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5931255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5624853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57873680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006068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644591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1167984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7510031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9810685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148578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492992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9874673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2998569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064630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8045092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1816037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92870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151259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818015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7953152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58144287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3973361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06770265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06875784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94405534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7333571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4492947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0308941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2053991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9390674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2887275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43075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501196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51586293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32798692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353163837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329417850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3053155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3622766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0279167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6229920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3072193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83089154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27831144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1923486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9618658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3245847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2893601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5503671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28185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10519120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42219065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51064889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98945349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83087064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42258991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13092348"/>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03231072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04641018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16224988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354351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573451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2314798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71017622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468870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1198984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893696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5265700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01862147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77590539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583577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81549814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0890595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082809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3593384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1541152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37223874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254983303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6894092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4431891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27164680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54565197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5220124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86709831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13949027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47933515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21155749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1327848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6919567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56717100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91988111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6992369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2585446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31421374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7355910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3500754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54430423"/>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0574198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6165762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857137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3397585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6060405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97736295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701181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62175421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2570406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6" Type="http://schemas.openxmlformats.org/officeDocument/2006/relationships/slideLayout" Target="../slideLayouts/slideLayout58.xml"/><Relationship Id="rId117" Type="http://schemas.openxmlformats.org/officeDocument/2006/relationships/slideLayout" Target="../slideLayouts/slideLayout149.xml"/><Relationship Id="rId21" Type="http://schemas.openxmlformats.org/officeDocument/2006/relationships/slideLayout" Target="../slideLayouts/slideLayout53.xml"/><Relationship Id="rId42" Type="http://schemas.openxmlformats.org/officeDocument/2006/relationships/slideLayout" Target="../slideLayouts/slideLayout74.xml"/><Relationship Id="rId47" Type="http://schemas.openxmlformats.org/officeDocument/2006/relationships/slideLayout" Target="../slideLayouts/slideLayout79.xml"/><Relationship Id="rId63" Type="http://schemas.openxmlformats.org/officeDocument/2006/relationships/slideLayout" Target="../slideLayouts/slideLayout95.xml"/><Relationship Id="rId68" Type="http://schemas.openxmlformats.org/officeDocument/2006/relationships/slideLayout" Target="../slideLayouts/slideLayout100.xml"/><Relationship Id="rId84" Type="http://schemas.openxmlformats.org/officeDocument/2006/relationships/slideLayout" Target="../slideLayouts/slideLayout116.xml"/><Relationship Id="rId89" Type="http://schemas.openxmlformats.org/officeDocument/2006/relationships/slideLayout" Target="../slideLayouts/slideLayout121.xml"/><Relationship Id="rId112" Type="http://schemas.openxmlformats.org/officeDocument/2006/relationships/slideLayout" Target="../slideLayouts/slideLayout144.xml"/><Relationship Id="rId16" Type="http://schemas.openxmlformats.org/officeDocument/2006/relationships/slideLayout" Target="../slideLayouts/slideLayout48.xml"/><Relationship Id="rId107" Type="http://schemas.openxmlformats.org/officeDocument/2006/relationships/slideLayout" Target="../slideLayouts/slideLayout139.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37" Type="http://schemas.openxmlformats.org/officeDocument/2006/relationships/slideLayout" Target="../slideLayouts/slideLayout69.xml"/><Relationship Id="rId40" Type="http://schemas.openxmlformats.org/officeDocument/2006/relationships/slideLayout" Target="../slideLayouts/slideLayout72.xml"/><Relationship Id="rId45" Type="http://schemas.openxmlformats.org/officeDocument/2006/relationships/slideLayout" Target="../slideLayouts/slideLayout77.xml"/><Relationship Id="rId53" Type="http://schemas.openxmlformats.org/officeDocument/2006/relationships/slideLayout" Target="../slideLayouts/slideLayout85.xml"/><Relationship Id="rId58" Type="http://schemas.openxmlformats.org/officeDocument/2006/relationships/slideLayout" Target="../slideLayouts/slideLayout90.xml"/><Relationship Id="rId66" Type="http://schemas.openxmlformats.org/officeDocument/2006/relationships/slideLayout" Target="../slideLayouts/slideLayout98.xml"/><Relationship Id="rId74" Type="http://schemas.openxmlformats.org/officeDocument/2006/relationships/slideLayout" Target="../slideLayouts/slideLayout106.xml"/><Relationship Id="rId79" Type="http://schemas.openxmlformats.org/officeDocument/2006/relationships/slideLayout" Target="../slideLayouts/slideLayout111.xml"/><Relationship Id="rId87" Type="http://schemas.openxmlformats.org/officeDocument/2006/relationships/slideLayout" Target="../slideLayouts/slideLayout119.xml"/><Relationship Id="rId102" Type="http://schemas.openxmlformats.org/officeDocument/2006/relationships/slideLayout" Target="../slideLayouts/slideLayout134.xml"/><Relationship Id="rId110" Type="http://schemas.openxmlformats.org/officeDocument/2006/relationships/slideLayout" Target="../slideLayouts/slideLayout142.xml"/><Relationship Id="rId115" Type="http://schemas.openxmlformats.org/officeDocument/2006/relationships/slideLayout" Target="../slideLayouts/slideLayout147.xml"/><Relationship Id="rId5" Type="http://schemas.openxmlformats.org/officeDocument/2006/relationships/slideLayout" Target="../slideLayouts/slideLayout37.xml"/><Relationship Id="rId61" Type="http://schemas.openxmlformats.org/officeDocument/2006/relationships/slideLayout" Target="../slideLayouts/slideLayout93.xml"/><Relationship Id="rId82" Type="http://schemas.openxmlformats.org/officeDocument/2006/relationships/slideLayout" Target="../slideLayouts/slideLayout114.xml"/><Relationship Id="rId90" Type="http://schemas.openxmlformats.org/officeDocument/2006/relationships/slideLayout" Target="../slideLayouts/slideLayout122.xml"/><Relationship Id="rId95" Type="http://schemas.openxmlformats.org/officeDocument/2006/relationships/slideLayout" Target="../slideLayouts/slideLayout127.xml"/><Relationship Id="rId19" Type="http://schemas.openxmlformats.org/officeDocument/2006/relationships/slideLayout" Target="../slideLayouts/slideLayout5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35" Type="http://schemas.openxmlformats.org/officeDocument/2006/relationships/slideLayout" Target="../slideLayouts/slideLayout67.xml"/><Relationship Id="rId43" Type="http://schemas.openxmlformats.org/officeDocument/2006/relationships/slideLayout" Target="../slideLayouts/slideLayout75.xml"/><Relationship Id="rId48" Type="http://schemas.openxmlformats.org/officeDocument/2006/relationships/slideLayout" Target="../slideLayouts/slideLayout80.xml"/><Relationship Id="rId56" Type="http://schemas.openxmlformats.org/officeDocument/2006/relationships/slideLayout" Target="../slideLayouts/slideLayout88.xml"/><Relationship Id="rId64" Type="http://schemas.openxmlformats.org/officeDocument/2006/relationships/slideLayout" Target="../slideLayouts/slideLayout96.xml"/><Relationship Id="rId69" Type="http://schemas.openxmlformats.org/officeDocument/2006/relationships/slideLayout" Target="../slideLayouts/slideLayout101.xml"/><Relationship Id="rId77" Type="http://schemas.openxmlformats.org/officeDocument/2006/relationships/slideLayout" Target="../slideLayouts/slideLayout109.xml"/><Relationship Id="rId100" Type="http://schemas.openxmlformats.org/officeDocument/2006/relationships/slideLayout" Target="../slideLayouts/slideLayout132.xml"/><Relationship Id="rId105" Type="http://schemas.openxmlformats.org/officeDocument/2006/relationships/slideLayout" Target="../slideLayouts/slideLayout137.xml"/><Relationship Id="rId113" Type="http://schemas.openxmlformats.org/officeDocument/2006/relationships/slideLayout" Target="../slideLayouts/slideLayout145.xml"/><Relationship Id="rId118" Type="http://schemas.openxmlformats.org/officeDocument/2006/relationships/slideLayout" Target="../slideLayouts/slideLayout150.xml"/><Relationship Id="rId8" Type="http://schemas.openxmlformats.org/officeDocument/2006/relationships/slideLayout" Target="../slideLayouts/slideLayout40.xml"/><Relationship Id="rId51" Type="http://schemas.openxmlformats.org/officeDocument/2006/relationships/slideLayout" Target="../slideLayouts/slideLayout83.xml"/><Relationship Id="rId72" Type="http://schemas.openxmlformats.org/officeDocument/2006/relationships/slideLayout" Target="../slideLayouts/slideLayout104.xml"/><Relationship Id="rId80" Type="http://schemas.openxmlformats.org/officeDocument/2006/relationships/slideLayout" Target="../slideLayouts/slideLayout112.xml"/><Relationship Id="rId85" Type="http://schemas.openxmlformats.org/officeDocument/2006/relationships/slideLayout" Target="../slideLayouts/slideLayout117.xml"/><Relationship Id="rId93" Type="http://schemas.openxmlformats.org/officeDocument/2006/relationships/slideLayout" Target="../slideLayouts/slideLayout125.xml"/><Relationship Id="rId98" Type="http://schemas.openxmlformats.org/officeDocument/2006/relationships/slideLayout" Target="../slideLayouts/slideLayout130.xml"/><Relationship Id="rId3" Type="http://schemas.openxmlformats.org/officeDocument/2006/relationships/slideLayout" Target="../slideLayouts/slideLayout35.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slideLayout" Target="../slideLayouts/slideLayout65.xml"/><Relationship Id="rId38" Type="http://schemas.openxmlformats.org/officeDocument/2006/relationships/slideLayout" Target="../slideLayouts/slideLayout70.xml"/><Relationship Id="rId46" Type="http://schemas.openxmlformats.org/officeDocument/2006/relationships/slideLayout" Target="../slideLayouts/slideLayout78.xml"/><Relationship Id="rId59" Type="http://schemas.openxmlformats.org/officeDocument/2006/relationships/slideLayout" Target="../slideLayouts/slideLayout91.xml"/><Relationship Id="rId67" Type="http://schemas.openxmlformats.org/officeDocument/2006/relationships/slideLayout" Target="../slideLayouts/slideLayout99.xml"/><Relationship Id="rId103" Type="http://schemas.openxmlformats.org/officeDocument/2006/relationships/slideLayout" Target="../slideLayouts/slideLayout135.xml"/><Relationship Id="rId108" Type="http://schemas.openxmlformats.org/officeDocument/2006/relationships/slideLayout" Target="../slideLayouts/slideLayout140.xml"/><Relationship Id="rId116" Type="http://schemas.openxmlformats.org/officeDocument/2006/relationships/slideLayout" Target="../slideLayouts/slideLayout148.xml"/><Relationship Id="rId20" Type="http://schemas.openxmlformats.org/officeDocument/2006/relationships/slideLayout" Target="../slideLayouts/slideLayout52.xml"/><Relationship Id="rId41" Type="http://schemas.openxmlformats.org/officeDocument/2006/relationships/slideLayout" Target="../slideLayouts/slideLayout73.xml"/><Relationship Id="rId54" Type="http://schemas.openxmlformats.org/officeDocument/2006/relationships/slideLayout" Target="../slideLayouts/slideLayout86.xml"/><Relationship Id="rId62" Type="http://schemas.openxmlformats.org/officeDocument/2006/relationships/slideLayout" Target="../slideLayouts/slideLayout94.xml"/><Relationship Id="rId70" Type="http://schemas.openxmlformats.org/officeDocument/2006/relationships/slideLayout" Target="../slideLayouts/slideLayout102.xml"/><Relationship Id="rId75" Type="http://schemas.openxmlformats.org/officeDocument/2006/relationships/slideLayout" Target="../slideLayouts/slideLayout107.xml"/><Relationship Id="rId83" Type="http://schemas.openxmlformats.org/officeDocument/2006/relationships/slideLayout" Target="../slideLayouts/slideLayout115.xml"/><Relationship Id="rId88" Type="http://schemas.openxmlformats.org/officeDocument/2006/relationships/slideLayout" Target="../slideLayouts/slideLayout120.xml"/><Relationship Id="rId91" Type="http://schemas.openxmlformats.org/officeDocument/2006/relationships/slideLayout" Target="../slideLayouts/slideLayout123.xml"/><Relationship Id="rId96" Type="http://schemas.openxmlformats.org/officeDocument/2006/relationships/slideLayout" Target="../slideLayouts/slideLayout128.xml"/><Relationship Id="rId111" Type="http://schemas.openxmlformats.org/officeDocument/2006/relationships/slideLayout" Target="../slideLayouts/slideLayout143.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36" Type="http://schemas.openxmlformats.org/officeDocument/2006/relationships/slideLayout" Target="../slideLayouts/slideLayout68.xml"/><Relationship Id="rId49" Type="http://schemas.openxmlformats.org/officeDocument/2006/relationships/slideLayout" Target="../slideLayouts/slideLayout81.xml"/><Relationship Id="rId57" Type="http://schemas.openxmlformats.org/officeDocument/2006/relationships/slideLayout" Target="../slideLayouts/slideLayout89.xml"/><Relationship Id="rId106" Type="http://schemas.openxmlformats.org/officeDocument/2006/relationships/slideLayout" Target="../slideLayouts/slideLayout138.xml"/><Relationship Id="rId114" Type="http://schemas.openxmlformats.org/officeDocument/2006/relationships/slideLayout" Target="../slideLayouts/slideLayout146.xml"/><Relationship Id="rId119" Type="http://schemas.openxmlformats.org/officeDocument/2006/relationships/slideLayout" Target="../slideLayouts/slideLayout151.xml"/><Relationship Id="rId10" Type="http://schemas.openxmlformats.org/officeDocument/2006/relationships/slideLayout" Target="../slideLayouts/slideLayout42.xml"/><Relationship Id="rId31" Type="http://schemas.openxmlformats.org/officeDocument/2006/relationships/slideLayout" Target="../slideLayouts/slideLayout63.xml"/><Relationship Id="rId44" Type="http://schemas.openxmlformats.org/officeDocument/2006/relationships/slideLayout" Target="../slideLayouts/slideLayout76.xml"/><Relationship Id="rId52" Type="http://schemas.openxmlformats.org/officeDocument/2006/relationships/slideLayout" Target="../slideLayouts/slideLayout84.xml"/><Relationship Id="rId60" Type="http://schemas.openxmlformats.org/officeDocument/2006/relationships/slideLayout" Target="../slideLayouts/slideLayout92.xml"/><Relationship Id="rId65" Type="http://schemas.openxmlformats.org/officeDocument/2006/relationships/slideLayout" Target="../slideLayouts/slideLayout97.xml"/><Relationship Id="rId73" Type="http://schemas.openxmlformats.org/officeDocument/2006/relationships/slideLayout" Target="../slideLayouts/slideLayout105.xml"/><Relationship Id="rId78" Type="http://schemas.openxmlformats.org/officeDocument/2006/relationships/slideLayout" Target="../slideLayouts/slideLayout110.xml"/><Relationship Id="rId81" Type="http://schemas.openxmlformats.org/officeDocument/2006/relationships/slideLayout" Target="../slideLayouts/slideLayout113.xml"/><Relationship Id="rId86" Type="http://schemas.openxmlformats.org/officeDocument/2006/relationships/slideLayout" Target="../slideLayouts/slideLayout118.xml"/><Relationship Id="rId94" Type="http://schemas.openxmlformats.org/officeDocument/2006/relationships/slideLayout" Target="../slideLayouts/slideLayout126.xml"/><Relationship Id="rId99" Type="http://schemas.openxmlformats.org/officeDocument/2006/relationships/slideLayout" Target="../slideLayouts/slideLayout131.xml"/><Relationship Id="rId101" Type="http://schemas.openxmlformats.org/officeDocument/2006/relationships/slideLayout" Target="../slideLayouts/slideLayout13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39" Type="http://schemas.openxmlformats.org/officeDocument/2006/relationships/slideLayout" Target="../slideLayouts/slideLayout71.xml"/><Relationship Id="rId109" Type="http://schemas.openxmlformats.org/officeDocument/2006/relationships/slideLayout" Target="../slideLayouts/slideLayout141.xml"/><Relationship Id="rId34" Type="http://schemas.openxmlformats.org/officeDocument/2006/relationships/slideLayout" Target="../slideLayouts/slideLayout66.xml"/><Relationship Id="rId50" Type="http://schemas.openxmlformats.org/officeDocument/2006/relationships/slideLayout" Target="../slideLayouts/slideLayout82.xml"/><Relationship Id="rId55" Type="http://schemas.openxmlformats.org/officeDocument/2006/relationships/slideLayout" Target="../slideLayouts/slideLayout87.xml"/><Relationship Id="rId76" Type="http://schemas.openxmlformats.org/officeDocument/2006/relationships/slideLayout" Target="../slideLayouts/slideLayout108.xml"/><Relationship Id="rId97" Type="http://schemas.openxmlformats.org/officeDocument/2006/relationships/slideLayout" Target="../slideLayouts/slideLayout129.xml"/><Relationship Id="rId104" Type="http://schemas.openxmlformats.org/officeDocument/2006/relationships/slideLayout" Target="../slideLayouts/slideLayout136.xml"/><Relationship Id="rId120" Type="http://schemas.openxmlformats.org/officeDocument/2006/relationships/theme" Target="../theme/theme3.xml"/><Relationship Id="rId7" Type="http://schemas.openxmlformats.org/officeDocument/2006/relationships/slideLayout" Target="../slideLayouts/slideLayout39.xml"/><Relationship Id="rId71" Type="http://schemas.openxmlformats.org/officeDocument/2006/relationships/slideLayout" Target="../slideLayouts/slideLayout103.xml"/><Relationship Id="rId92" Type="http://schemas.openxmlformats.org/officeDocument/2006/relationships/slideLayout" Target="../slideLayouts/slideLayout124.xml"/><Relationship Id="rId2" Type="http://schemas.openxmlformats.org/officeDocument/2006/relationships/slideLayout" Target="../slideLayouts/slideLayout34.xml"/><Relationship Id="rId2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820811854"/>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854" r:id="rId13"/>
    <p:sldLayoutId id="2147483855" r:id="rId14"/>
    <p:sldLayoutId id="2147483856" r:id="rId15"/>
    <p:sldLayoutId id="2147483857" r:id="rId16"/>
    <p:sldLayoutId id="2147483858" r:id="rId17"/>
    <p:sldLayoutId id="2147483859" r:id="rId18"/>
    <p:sldLayoutId id="2147483860" r:id="rId19"/>
    <p:sldLayoutId id="2147483861" r:id="rId20"/>
    <p:sldLayoutId id="2147483862" r:id="rId21"/>
    <p:sldLayoutId id="2147483863" r:id="rId22"/>
    <p:sldLayoutId id="2147483864" r:id="rId23"/>
    <p:sldLayoutId id="2147483865" r:id="rId24"/>
    <p:sldLayoutId id="2147483866" r:id="rId25"/>
    <p:sldLayoutId id="2147483867" r:id="rId26"/>
    <p:sldLayoutId id="2147483868" r:id="rId27"/>
    <p:sldLayoutId id="2147483869" r:id="rId28"/>
    <p:sldLayoutId id="2147483870" r:id="rId29"/>
    <p:sldLayoutId id="2147483871" r:id="rId30"/>
    <p:sldLayoutId id="2147483872" r:id="rId31"/>
    <p:sldLayoutId id="2147483873" r:id="rId32"/>
    <p:sldLayoutId id="2147483874" r:id="rId33"/>
    <p:sldLayoutId id="2147483875" r:id="rId34"/>
    <p:sldLayoutId id="2147483876" r:id="rId35"/>
    <p:sldLayoutId id="2147483877" r:id="rId36"/>
    <p:sldLayoutId id="2147483878" r:id="rId37"/>
    <p:sldLayoutId id="2147483879" r:id="rId38"/>
    <p:sldLayoutId id="2147483880" r:id="rId39"/>
    <p:sldLayoutId id="2147483881" r:id="rId40"/>
    <p:sldLayoutId id="2147483882" r:id="rId41"/>
    <p:sldLayoutId id="2147483883" r:id="rId42"/>
    <p:sldLayoutId id="2147483884" r:id="rId43"/>
    <p:sldLayoutId id="2147483885" r:id="rId44"/>
    <p:sldLayoutId id="2147483886" r:id="rId45"/>
    <p:sldLayoutId id="2147483887" r:id="rId46"/>
    <p:sldLayoutId id="2147483888" r:id="rId47"/>
    <p:sldLayoutId id="2147483889" r:id="rId48"/>
    <p:sldLayoutId id="2147483890" r:id="rId49"/>
    <p:sldLayoutId id="2147483891" r:id="rId50"/>
    <p:sldLayoutId id="2147483892" r:id="rId51"/>
    <p:sldLayoutId id="2147483893" r:id="rId52"/>
    <p:sldLayoutId id="2147483894" r:id="rId53"/>
    <p:sldLayoutId id="2147483895" r:id="rId54"/>
    <p:sldLayoutId id="2147483896" r:id="rId55"/>
    <p:sldLayoutId id="2147483897" r:id="rId56"/>
    <p:sldLayoutId id="2147483898" r:id="rId57"/>
    <p:sldLayoutId id="2147483899" r:id="rId58"/>
    <p:sldLayoutId id="2147483900" r:id="rId59"/>
    <p:sldLayoutId id="2147483901" r:id="rId60"/>
    <p:sldLayoutId id="2147483902" r:id="rId61"/>
    <p:sldLayoutId id="2147483903" r:id="rId62"/>
    <p:sldLayoutId id="2147483904" r:id="rId63"/>
    <p:sldLayoutId id="2147483905" r:id="rId64"/>
    <p:sldLayoutId id="2147483906" r:id="rId65"/>
    <p:sldLayoutId id="2147483907" r:id="rId66"/>
    <p:sldLayoutId id="2147483908" r:id="rId67"/>
    <p:sldLayoutId id="2147483909" r:id="rId68"/>
    <p:sldLayoutId id="2147483910" r:id="rId69"/>
    <p:sldLayoutId id="2147483911" r:id="rId70"/>
    <p:sldLayoutId id="2147483912" r:id="rId71"/>
    <p:sldLayoutId id="2147483913" r:id="rId72"/>
    <p:sldLayoutId id="2147483914" r:id="rId73"/>
    <p:sldLayoutId id="2147483915" r:id="rId74"/>
    <p:sldLayoutId id="2147483916" r:id="rId75"/>
    <p:sldLayoutId id="2147483917" r:id="rId76"/>
    <p:sldLayoutId id="2147483918" r:id="rId77"/>
    <p:sldLayoutId id="2147483919" r:id="rId78"/>
    <p:sldLayoutId id="2147483920" r:id="rId79"/>
    <p:sldLayoutId id="2147483921" r:id="rId80"/>
    <p:sldLayoutId id="2147483922" r:id="rId81"/>
    <p:sldLayoutId id="2147483923" r:id="rId82"/>
    <p:sldLayoutId id="2147483924" r:id="rId83"/>
    <p:sldLayoutId id="2147483925" r:id="rId84"/>
    <p:sldLayoutId id="2147483926" r:id="rId85"/>
    <p:sldLayoutId id="2147483927" r:id="rId86"/>
    <p:sldLayoutId id="2147483928" r:id="rId87"/>
    <p:sldLayoutId id="2147483929" r:id="rId88"/>
    <p:sldLayoutId id="2147483930" r:id="rId89"/>
    <p:sldLayoutId id="2147483931" r:id="rId90"/>
    <p:sldLayoutId id="2147483932" r:id="rId91"/>
    <p:sldLayoutId id="2147483933" r:id="rId92"/>
    <p:sldLayoutId id="2147483934" r:id="rId93"/>
    <p:sldLayoutId id="2147483935" r:id="rId94"/>
    <p:sldLayoutId id="2147483936" r:id="rId95"/>
    <p:sldLayoutId id="2147483937" r:id="rId96"/>
    <p:sldLayoutId id="2147483938" r:id="rId97"/>
    <p:sldLayoutId id="2147483939" r:id="rId98"/>
    <p:sldLayoutId id="2147483940" r:id="rId99"/>
    <p:sldLayoutId id="2147483941" r:id="rId100"/>
    <p:sldLayoutId id="2147483942" r:id="rId101"/>
    <p:sldLayoutId id="2147483943" r:id="rId102"/>
    <p:sldLayoutId id="2147483944" r:id="rId103"/>
    <p:sldLayoutId id="2147483945" r:id="rId104"/>
    <p:sldLayoutId id="2147483946" r:id="rId105"/>
    <p:sldLayoutId id="2147483947" r:id="rId106"/>
    <p:sldLayoutId id="2147483948" r:id="rId107"/>
    <p:sldLayoutId id="2147483949" r:id="rId108"/>
    <p:sldLayoutId id="2147483950" r:id="rId109"/>
    <p:sldLayoutId id="2147483951" r:id="rId110"/>
    <p:sldLayoutId id="2147483952" r:id="rId111"/>
    <p:sldLayoutId id="2147483953" r:id="rId112"/>
    <p:sldLayoutId id="2147483954" r:id="rId113"/>
    <p:sldLayoutId id="2147483955" r:id="rId114"/>
    <p:sldLayoutId id="2147483956" r:id="rId115"/>
    <p:sldLayoutId id="2147483957" r:id="rId116"/>
    <p:sldLayoutId id="2147483958" r:id="rId117"/>
    <p:sldLayoutId id="2147483959" r:id="rId118"/>
    <p:sldLayoutId id="2147483960"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Building plan approvals: What you should know</a:t>
            </a:r>
            <a:endParaRPr lang="en-ZA" dirty="0"/>
          </a:p>
        </p:txBody>
      </p:sp>
    </p:spTree>
    <p:extLst>
      <p:ext uri="{BB962C8B-B14F-4D97-AF65-F5344CB8AC3E}">
        <p14:creationId xmlns:p14="http://schemas.microsoft.com/office/powerpoint/2010/main" val="3568809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4865" y="578734"/>
            <a:ext cx="9218645" cy="6008678"/>
          </a:xfrm>
        </p:spPr>
        <p:txBody>
          <a:bodyPr/>
          <a:lstStyle/>
          <a:p>
            <a:pPr algn="ctr">
              <a:lnSpc>
                <a:spcPct val="150000"/>
              </a:lnSpc>
              <a:spcBef>
                <a:spcPts val="600"/>
              </a:spcBef>
              <a:spcAft>
                <a:spcPts val="600"/>
              </a:spcAft>
            </a:pPr>
            <a:r>
              <a:rPr lang="en-ZA" sz="1800" b="1" dirty="0" smtClean="0"/>
              <a:t>DISCLAIMER</a:t>
            </a:r>
            <a:br>
              <a:rPr lang="en-ZA" sz="1800" b="1" dirty="0" smtClean="0"/>
            </a:br>
            <a:r>
              <a:rPr lang="en-ZA" sz="1500" dirty="0"/>
              <a:t/>
            </a:r>
            <a:br>
              <a:rPr lang="en-ZA" sz="1500" dirty="0"/>
            </a:br>
            <a:r>
              <a:rPr lang="en-ZA" sz="15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1000460"/>
            <a:ext cx="4595619" cy="4262205"/>
          </a:xfrm>
        </p:spPr>
        <p:txBody>
          <a:bodyPr/>
          <a:lstStyle/>
          <a:p>
            <a:r>
              <a:rPr lang="en-GB" dirty="0" smtClean="0"/>
              <a:t>Building plans: When and why are they required?</a:t>
            </a:r>
            <a:endParaRPr lang="en-GB" dirty="0"/>
          </a:p>
        </p:txBody>
      </p:sp>
    </p:spTree>
    <p:extLst>
      <p:ext uri="{BB962C8B-B14F-4D97-AF65-F5344CB8AC3E}">
        <p14:creationId xmlns:p14="http://schemas.microsoft.com/office/powerpoint/2010/main" val="4206768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The importance of obtaining approved building plans</a:t>
            </a:r>
            <a:endParaRPr lang="en-GB" dirty="0"/>
          </a:p>
        </p:txBody>
      </p:sp>
      <p:pic>
        <p:nvPicPr>
          <p:cNvPr id="6" name="Picture Placeholder 5" descr="A group of women standing outside a building&#10;&#10;AI-generated content may be incorrect.">
            <a:extLst>
              <a:ext uri="{FF2B5EF4-FFF2-40B4-BE49-F238E27FC236}">
                <a16:creationId xmlns:a16="http://schemas.microsoft.com/office/drawing/2014/main" id="{B3648F91-B14A-7A7E-F239-DECA9E752185}"/>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l="49" r="49"/>
          <a:stretch/>
        </p:blipFill>
        <p:spPr/>
      </p:pic>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05812"/>
            <a:ext cx="4736360" cy="3964336"/>
          </a:xfrm>
        </p:spPr>
        <p:txBody>
          <a:bodyPr>
            <a:normAutofit/>
          </a:bodyPr>
          <a:lstStyle/>
          <a:p>
            <a:pPr marL="0" lvl="0" indent="0">
              <a:lnSpc>
                <a:spcPct val="200000"/>
              </a:lnSpc>
              <a:buNone/>
            </a:pPr>
            <a:r>
              <a:rPr lang="en-US" sz="1500" dirty="0">
                <a:solidFill>
                  <a:srgbClr val="343741"/>
                </a:solidFill>
              </a:rPr>
              <a:t>Section 4(1) of the National Building Regulations and Building Standards </a:t>
            </a:r>
            <a:r>
              <a:rPr lang="en-US" sz="1500" dirty="0" smtClean="0">
                <a:solidFill>
                  <a:srgbClr val="343741"/>
                </a:solidFill>
              </a:rPr>
              <a:t>Act </a:t>
            </a:r>
            <a:r>
              <a:rPr lang="en-US" sz="1500" dirty="0">
                <a:solidFill>
                  <a:srgbClr val="343741"/>
                </a:solidFill>
              </a:rPr>
              <a:t>provides:</a:t>
            </a:r>
          </a:p>
          <a:p>
            <a:pPr marL="0" lvl="0" indent="0">
              <a:lnSpc>
                <a:spcPct val="200000"/>
              </a:lnSpc>
              <a:buNone/>
            </a:pPr>
            <a:r>
              <a:rPr lang="en-US" sz="1500" b="1" i="1" dirty="0">
                <a:solidFill>
                  <a:srgbClr val="343741"/>
                </a:solidFill>
              </a:rPr>
              <a:t>‘No person shall without the prior approval in writing of  the local authority in question, erect any building in respect of which plans and specifications are to be drawn and submitted in terms of this Act.’</a:t>
            </a:r>
            <a:endParaRPr lang="en-US" sz="1600" dirty="0">
              <a:solidFill>
                <a:srgbClr val="343741"/>
              </a:solidFill>
            </a:endParaRPr>
          </a:p>
        </p:txBody>
      </p:sp>
    </p:spTree>
    <p:extLst>
      <p:ext uri="{BB962C8B-B14F-4D97-AF65-F5344CB8AC3E}">
        <p14:creationId xmlns:p14="http://schemas.microsoft.com/office/powerpoint/2010/main" val="2478258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111551" y="578734"/>
            <a:ext cx="5684634" cy="705780"/>
          </a:xfrm>
        </p:spPr>
        <p:txBody>
          <a:bodyPr/>
          <a:lstStyle/>
          <a:p>
            <a:r>
              <a:rPr lang="en-ZA" dirty="0" smtClean="0"/>
              <a:t>When are approved building plans required?</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111551" y="1527109"/>
            <a:ext cx="5684634" cy="4584441"/>
          </a:xfrm>
        </p:spPr>
        <p:txBody>
          <a:bodyPr>
            <a:normAutofit/>
          </a:bodyPr>
          <a:lstStyle/>
          <a:p>
            <a:pPr marL="0" indent="0">
              <a:lnSpc>
                <a:spcPct val="150000"/>
              </a:lnSpc>
              <a:buNone/>
            </a:pPr>
            <a:r>
              <a:rPr lang="en-US" sz="1500" dirty="0"/>
              <a:t>M</a:t>
            </a:r>
            <a:r>
              <a:rPr lang="en-US" sz="1500" dirty="0" smtClean="0"/>
              <a:t>ost </a:t>
            </a:r>
            <a:r>
              <a:rPr lang="en-US" sz="1500" dirty="0"/>
              <a:t>building </a:t>
            </a:r>
            <a:r>
              <a:rPr lang="en-US" sz="1500" dirty="0" smtClean="0"/>
              <a:t>activities </a:t>
            </a:r>
            <a:r>
              <a:rPr lang="en-US" sz="1500" dirty="0"/>
              <a:t>require building plan approval, including ‘minor building works</a:t>
            </a:r>
            <a:r>
              <a:rPr lang="en-US" sz="1500" dirty="0" smtClean="0"/>
              <a:t>’:</a:t>
            </a:r>
          </a:p>
          <a:p>
            <a:pPr>
              <a:lnSpc>
                <a:spcPct val="150000"/>
              </a:lnSpc>
            </a:pPr>
            <a:r>
              <a:rPr lang="en-US" sz="1500" dirty="0" smtClean="0"/>
              <a:t>The </a:t>
            </a:r>
            <a:r>
              <a:rPr lang="en-US" sz="1500" dirty="0"/>
              <a:t>construction of all new buildings;</a:t>
            </a:r>
          </a:p>
          <a:p>
            <a:pPr>
              <a:lnSpc>
                <a:spcPct val="150000"/>
              </a:lnSpc>
            </a:pPr>
            <a:r>
              <a:rPr lang="en-US" sz="1500" dirty="0"/>
              <a:t>Alterations or extensions to existing buildings;</a:t>
            </a:r>
          </a:p>
          <a:p>
            <a:pPr>
              <a:lnSpc>
                <a:spcPct val="150000"/>
              </a:lnSpc>
            </a:pPr>
            <a:r>
              <a:rPr lang="en-US" sz="1500" dirty="0"/>
              <a:t>Demolition;</a:t>
            </a:r>
          </a:p>
          <a:p>
            <a:pPr lvl="0">
              <a:lnSpc>
                <a:spcPct val="150000"/>
              </a:lnSpc>
            </a:pPr>
            <a:r>
              <a:rPr lang="en-US" sz="1500" dirty="0"/>
              <a:t>Changing the use of existing buildings without physical alterations </a:t>
            </a:r>
            <a:r>
              <a:rPr lang="en-US" sz="1500" dirty="0" smtClean="0"/>
              <a:t>(</a:t>
            </a:r>
            <a:r>
              <a:rPr lang="en-US" sz="1500" dirty="0" smtClean="0">
                <a:solidFill>
                  <a:srgbClr val="343741"/>
                </a:solidFill>
              </a:rPr>
              <a:t>converting </a:t>
            </a:r>
            <a:r>
              <a:rPr lang="en-US" sz="1500" dirty="0">
                <a:solidFill>
                  <a:srgbClr val="343741"/>
                </a:solidFill>
              </a:rPr>
              <a:t>a garage into a habitable space); and</a:t>
            </a:r>
          </a:p>
          <a:p>
            <a:pPr>
              <a:lnSpc>
                <a:spcPct val="150000"/>
              </a:lnSpc>
            </a:pPr>
            <a:r>
              <a:rPr lang="en-US" sz="1500" dirty="0">
                <a:solidFill>
                  <a:srgbClr val="343741"/>
                </a:solidFill>
              </a:rPr>
              <a:t>Temporary buildings (including builders’ sheds, on-site toilets</a:t>
            </a:r>
            <a:r>
              <a:rPr lang="en-US" sz="1500" dirty="0" smtClean="0">
                <a:solidFill>
                  <a:srgbClr val="343741"/>
                </a:solidFill>
              </a:rPr>
              <a:t>, </a:t>
            </a:r>
            <a:r>
              <a:rPr lang="en-US" sz="1500" dirty="0" err="1" smtClean="0">
                <a:solidFill>
                  <a:srgbClr val="343741"/>
                </a:solidFill>
              </a:rPr>
              <a:t>etc</a:t>
            </a:r>
            <a:r>
              <a:rPr lang="en-US" sz="1500" dirty="0" smtClean="0">
                <a:solidFill>
                  <a:srgbClr val="343741"/>
                </a:solidFill>
              </a:rPr>
              <a:t>).</a:t>
            </a:r>
            <a:endParaRPr lang="en-US" sz="1500" b="1" dirty="0"/>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24" r="11524"/>
          <a:stretch>
            <a:fillRect/>
          </a:stretch>
        </p:blipFill>
        <p:spPr>
          <a:xfrm>
            <a:off x="705956" y="576263"/>
            <a:ext cx="5107016" cy="4945644"/>
          </a:xfrm>
        </p:spPr>
      </p:pic>
    </p:spTree>
    <p:extLst>
      <p:ext uri="{BB962C8B-B14F-4D97-AF65-F5344CB8AC3E}">
        <p14:creationId xmlns:p14="http://schemas.microsoft.com/office/powerpoint/2010/main" val="34209581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Specific </a:t>
            </a:r>
            <a:r>
              <a:rPr lang="en-ZA" sz="2400" dirty="0" smtClean="0"/>
              <a:t>examples: Depends on municipality</a:t>
            </a:r>
            <a:endParaRPr lang="en-ZA" sz="2400" dirty="0"/>
          </a:p>
        </p:txBody>
      </p:sp>
      <p:sp>
        <p:nvSpPr>
          <p:cNvPr id="2" name="Text Placeholder 1"/>
          <p:cNvSpPr>
            <a:spLocks noGrp="1"/>
          </p:cNvSpPr>
          <p:nvPr>
            <p:ph type="body" sz="quarter" idx="4294967295"/>
          </p:nvPr>
        </p:nvSpPr>
        <p:spPr>
          <a:xfrm>
            <a:off x="796925" y="1248100"/>
            <a:ext cx="4857426" cy="5073650"/>
          </a:xfrm>
        </p:spPr>
        <p:txBody>
          <a:bodyPr/>
          <a:lstStyle/>
          <a:p>
            <a:pPr marL="0" indent="0">
              <a:lnSpc>
                <a:spcPct val="150000"/>
              </a:lnSpc>
              <a:buNone/>
            </a:pPr>
            <a:r>
              <a:rPr lang="en-ZA" sz="1600" b="1" u="sng" dirty="0"/>
              <a:t>Building works that </a:t>
            </a:r>
            <a:r>
              <a:rPr lang="en-ZA" sz="1600" b="1" u="sng" dirty="0" err="1" smtClean="0"/>
              <a:t>geneally</a:t>
            </a:r>
            <a:r>
              <a:rPr lang="en-ZA" sz="1600" b="1" u="sng" dirty="0" smtClean="0"/>
              <a:t> require </a:t>
            </a:r>
            <a:r>
              <a:rPr lang="en-ZA" sz="1600" b="1" u="sng" dirty="0"/>
              <a:t>approved building plans:</a:t>
            </a:r>
          </a:p>
          <a:p>
            <a:pPr>
              <a:lnSpc>
                <a:spcPct val="150000"/>
              </a:lnSpc>
            </a:pPr>
            <a:r>
              <a:rPr lang="en-ZA" sz="1600" dirty="0"/>
              <a:t>Swimming pool</a:t>
            </a:r>
          </a:p>
          <a:p>
            <a:pPr>
              <a:lnSpc>
                <a:spcPct val="150000"/>
              </a:lnSpc>
            </a:pPr>
            <a:r>
              <a:rPr lang="en-ZA" sz="1600" dirty="0"/>
              <a:t>Garden/tool shed</a:t>
            </a:r>
          </a:p>
          <a:p>
            <a:pPr>
              <a:lnSpc>
                <a:spcPct val="150000"/>
              </a:lnSpc>
            </a:pPr>
            <a:r>
              <a:rPr lang="en-ZA" sz="1600" dirty="0"/>
              <a:t>Wendy house</a:t>
            </a:r>
          </a:p>
          <a:p>
            <a:pPr>
              <a:lnSpc>
                <a:spcPct val="150000"/>
              </a:lnSpc>
            </a:pPr>
            <a:r>
              <a:rPr lang="en-ZA" sz="1600" dirty="0"/>
              <a:t>Braai room</a:t>
            </a:r>
          </a:p>
          <a:p>
            <a:pPr>
              <a:lnSpc>
                <a:spcPct val="150000"/>
              </a:lnSpc>
            </a:pPr>
            <a:r>
              <a:rPr lang="en-ZA" sz="1600" dirty="0"/>
              <a:t>Loft conversion</a:t>
            </a:r>
          </a:p>
          <a:p>
            <a:pPr>
              <a:lnSpc>
                <a:spcPct val="150000"/>
              </a:lnSpc>
            </a:pPr>
            <a:r>
              <a:rPr lang="en-ZA" sz="1600" dirty="0"/>
              <a:t>Carport</a:t>
            </a:r>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283220"/>
            <a:ext cx="5507353" cy="5073650"/>
          </a:xfrm>
        </p:spPr>
        <p:txBody>
          <a:bodyPr>
            <a:normAutofit/>
          </a:bodyPr>
          <a:lstStyle/>
          <a:p>
            <a:pPr marL="0" indent="0">
              <a:lnSpc>
                <a:spcPct val="150000"/>
              </a:lnSpc>
              <a:buNone/>
            </a:pPr>
            <a:r>
              <a:rPr lang="en-ZA" sz="1600" b="1" u="sng" dirty="0"/>
              <a:t>Building works that do not </a:t>
            </a:r>
            <a:r>
              <a:rPr lang="en-ZA" sz="1600" b="1" u="sng" dirty="0" smtClean="0"/>
              <a:t>generally require </a:t>
            </a:r>
            <a:r>
              <a:rPr lang="en-ZA" sz="1600" b="1" u="sng" dirty="0"/>
              <a:t>approved building plans:</a:t>
            </a:r>
          </a:p>
          <a:p>
            <a:pPr>
              <a:lnSpc>
                <a:spcPct val="150000"/>
              </a:lnSpc>
            </a:pPr>
            <a:r>
              <a:rPr lang="en-ZA" sz="1600" dirty="0"/>
              <a:t>Braai without a chimney</a:t>
            </a:r>
          </a:p>
          <a:p>
            <a:pPr>
              <a:lnSpc>
                <a:spcPct val="150000"/>
              </a:lnSpc>
            </a:pPr>
            <a:r>
              <a:rPr lang="en-ZA" sz="1600" dirty="0" smtClean="0"/>
              <a:t>Installing/automating a vehicular </a:t>
            </a:r>
            <a:r>
              <a:rPr lang="en-ZA" sz="1600" dirty="0"/>
              <a:t>gate</a:t>
            </a:r>
          </a:p>
          <a:p>
            <a:pPr>
              <a:lnSpc>
                <a:spcPct val="150000"/>
              </a:lnSpc>
            </a:pPr>
            <a:r>
              <a:rPr lang="en-ZA" sz="1600" dirty="0"/>
              <a:t>Minor repairs to house</a:t>
            </a:r>
          </a:p>
          <a:p>
            <a:pPr>
              <a:lnSpc>
                <a:spcPct val="150000"/>
              </a:lnSpc>
            </a:pPr>
            <a:r>
              <a:rPr lang="en-ZA" sz="1600" dirty="0"/>
              <a:t>Installing replacement windows</a:t>
            </a:r>
          </a:p>
          <a:p>
            <a:pPr>
              <a:lnSpc>
                <a:spcPct val="150000"/>
              </a:lnSpc>
            </a:pPr>
            <a:r>
              <a:rPr lang="en-ZA" sz="1600" dirty="0"/>
              <a:t>Installing fittings/appliances </a:t>
            </a:r>
          </a:p>
        </p:txBody>
      </p:sp>
    </p:spTree>
    <p:extLst>
      <p:ext uri="{BB962C8B-B14F-4D97-AF65-F5344CB8AC3E}">
        <p14:creationId xmlns:p14="http://schemas.microsoft.com/office/powerpoint/2010/main" val="3563071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Factors to consider</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63215"/>
            <a:ext cx="4736360" cy="4649756"/>
          </a:xfrm>
        </p:spPr>
        <p:txBody>
          <a:bodyPr>
            <a:normAutofit/>
          </a:bodyPr>
          <a:lstStyle/>
          <a:p>
            <a:pPr lvl="0">
              <a:lnSpc>
                <a:spcPct val="200000"/>
              </a:lnSpc>
            </a:pPr>
            <a:r>
              <a:rPr lang="en-US" sz="1500" dirty="0">
                <a:solidFill>
                  <a:srgbClr val="343741"/>
                </a:solidFill>
              </a:rPr>
              <a:t>Impact on health and safety</a:t>
            </a:r>
          </a:p>
          <a:p>
            <a:pPr lvl="0">
              <a:lnSpc>
                <a:spcPct val="200000"/>
              </a:lnSpc>
            </a:pPr>
            <a:r>
              <a:rPr lang="en-US" sz="1500" dirty="0">
                <a:solidFill>
                  <a:srgbClr val="343741"/>
                </a:solidFill>
              </a:rPr>
              <a:t>Heritage status</a:t>
            </a:r>
          </a:p>
          <a:p>
            <a:pPr lvl="0">
              <a:lnSpc>
                <a:spcPct val="200000"/>
              </a:lnSpc>
            </a:pPr>
            <a:r>
              <a:rPr lang="en-US" sz="1500" dirty="0">
                <a:solidFill>
                  <a:srgbClr val="343741"/>
                </a:solidFill>
              </a:rPr>
              <a:t>Impact on the surrounding environment</a:t>
            </a:r>
          </a:p>
          <a:p>
            <a:pPr lvl="0">
              <a:lnSpc>
                <a:spcPct val="200000"/>
              </a:lnSpc>
            </a:pPr>
            <a:r>
              <a:rPr lang="en-US" sz="1500" dirty="0">
                <a:solidFill>
                  <a:srgbClr val="343741"/>
                </a:solidFill>
              </a:rPr>
              <a:t>Restrictive conditions in title </a:t>
            </a:r>
            <a:r>
              <a:rPr lang="en-US" sz="1500" dirty="0" smtClean="0">
                <a:solidFill>
                  <a:srgbClr val="343741"/>
                </a:solidFill>
              </a:rPr>
              <a:t>deed</a:t>
            </a:r>
            <a:endParaRPr lang="en-US" sz="1500" dirty="0">
              <a:solidFill>
                <a:srgbClr val="343741"/>
              </a:solidFill>
            </a:endParaRPr>
          </a:p>
          <a:p>
            <a:pPr lvl="0">
              <a:lnSpc>
                <a:spcPct val="200000"/>
              </a:lnSpc>
            </a:pPr>
            <a:r>
              <a:rPr lang="en-US" sz="1500" dirty="0">
                <a:solidFill>
                  <a:srgbClr val="343741"/>
                </a:solidFill>
              </a:rPr>
              <a:t>Zoning </a:t>
            </a:r>
          </a:p>
          <a:p>
            <a:pPr lvl="0">
              <a:lnSpc>
                <a:spcPct val="200000"/>
              </a:lnSpc>
            </a:pPr>
            <a:r>
              <a:rPr lang="en-US" sz="1500" dirty="0">
                <a:solidFill>
                  <a:srgbClr val="343741"/>
                </a:solidFill>
              </a:rPr>
              <a:t>Impact on roads and future development of roads</a:t>
            </a:r>
          </a:p>
          <a:p>
            <a:pPr lvl="0">
              <a:lnSpc>
                <a:spcPct val="200000"/>
              </a:lnSpc>
            </a:pPr>
            <a:r>
              <a:rPr lang="en-US" sz="1500" dirty="0">
                <a:solidFill>
                  <a:srgbClr val="343741"/>
                </a:solidFill>
              </a:rPr>
              <a:t>Servitudes</a:t>
            </a:r>
          </a:p>
          <a:p>
            <a:pPr lvl="0">
              <a:lnSpc>
                <a:spcPct val="200000"/>
              </a:lnSpc>
            </a:pPr>
            <a:r>
              <a:rPr lang="en-US" sz="1500" dirty="0">
                <a:solidFill>
                  <a:srgbClr val="343741"/>
                </a:solidFill>
              </a:rPr>
              <a:t>Impact on </a:t>
            </a:r>
            <a:r>
              <a:rPr lang="en-US" sz="1500" dirty="0" err="1">
                <a:solidFill>
                  <a:srgbClr val="343741"/>
                </a:solidFill>
              </a:rPr>
              <a:t>neighbours</a:t>
            </a:r>
            <a:endParaRPr lang="en-US" sz="1500" dirty="0">
              <a:solidFill>
                <a:srgbClr val="343741"/>
              </a:solidFill>
            </a:endParaRPr>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363478" y="578734"/>
            <a:ext cx="5432707" cy="705780"/>
          </a:xfrm>
        </p:spPr>
        <p:txBody>
          <a:bodyPr/>
          <a:lstStyle/>
          <a:p>
            <a:r>
              <a:rPr lang="en-ZA" dirty="0" smtClean="0"/>
              <a:t>The consequences of building without approved plans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363478" y="1583089"/>
            <a:ext cx="5432707" cy="4509796"/>
          </a:xfrm>
        </p:spPr>
        <p:txBody>
          <a:bodyPr>
            <a:normAutofit/>
          </a:bodyPr>
          <a:lstStyle/>
          <a:p>
            <a:pPr>
              <a:lnSpc>
                <a:spcPct val="150000"/>
              </a:lnSpc>
            </a:pPr>
            <a:r>
              <a:rPr lang="en-US" sz="1500" dirty="0"/>
              <a:t>Section 4(4) of the Act makes it a criminal offence to build without approved plans.</a:t>
            </a:r>
          </a:p>
          <a:p>
            <a:pPr>
              <a:lnSpc>
                <a:spcPct val="150000"/>
              </a:lnSpc>
            </a:pPr>
            <a:r>
              <a:rPr lang="en-US" sz="1500" dirty="0" smtClean="0"/>
              <a:t>A </a:t>
            </a:r>
            <a:r>
              <a:rPr lang="en-US" sz="1500" dirty="0"/>
              <a:t>b</a:t>
            </a:r>
            <a:r>
              <a:rPr lang="en-US" sz="1500" dirty="0" smtClean="0"/>
              <a:t>uilding </a:t>
            </a:r>
            <a:r>
              <a:rPr lang="en-US" sz="1500" dirty="0"/>
              <a:t>inspector can enter premises and stop construction.</a:t>
            </a:r>
          </a:p>
          <a:p>
            <a:pPr>
              <a:lnSpc>
                <a:spcPct val="150000"/>
              </a:lnSpc>
            </a:pPr>
            <a:r>
              <a:rPr lang="en-US" sz="1500" dirty="0"/>
              <a:t>Demolition order may be </a:t>
            </a:r>
            <a:r>
              <a:rPr lang="en-US" sz="1500" dirty="0" smtClean="0"/>
              <a:t>granted.</a:t>
            </a:r>
          </a:p>
          <a:p>
            <a:pPr>
              <a:lnSpc>
                <a:spcPct val="150000"/>
              </a:lnSpc>
            </a:pPr>
            <a:r>
              <a:rPr lang="en-US" sz="1500" dirty="0" smtClean="0"/>
              <a:t>Demolition </a:t>
            </a:r>
            <a:r>
              <a:rPr lang="en-US" sz="1500" dirty="0"/>
              <a:t>is at the owner’s </a:t>
            </a:r>
            <a:r>
              <a:rPr lang="en-US" sz="1500" dirty="0" smtClean="0"/>
              <a:t>expense – may be </a:t>
            </a:r>
            <a:r>
              <a:rPr lang="en-US" sz="1500" dirty="0"/>
              <a:t>liable for legal costs.</a:t>
            </a:r>
          </a:p>
          <a:p>
            <a:pPr>
              <a:lnSpc>
                <a:spcPct val="150000"/>
              </a:lnSpc>
            </a:pPr>
            <a:r>
              <a:rPr lang="en-US" sz="1500" dirty="0"/>
              <a:t>Administrative </a:t>
            </a:r>
            <a:r>
              <a:rPr lang="en-US" sz="1500" dirty="0" smtClean="0"/>
              <a:t>penalties.</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66" r="11566"/>
          <a:stretch>
            <a:fillRect/>
          </a:stretch>
        </p:blipFill>
        <p:spPr>
          <a:xfrm>
            <a:off x="705955" y="576263"/>
            <a:ext cx="5116347" cy="4945644"/>
          </a:xfrm>
        </p:spPr>
      </p:pic>
    </p:spTree>
    <p:extLst>
      <p:ext uri="{BB962C8B-B14F-4D97-AF65-F5344CB8AC3E}">
        <p14:creationId xmlns:p14="http://schemas.microsoft.com/office/powerpoint/2010/main" val="4229766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1000460"/>
            <a:ext cx="4595619" cy="4262205"/>
          </a:xfrm>
        </p:spPr>
        <p:txBody>
          <a:bodyPr/>
          <a:lstStyle/>
          <a:p>
            <a:r>
              <a:rPr lang="en-GB" dirty="0" smtClean="0"/>
              <a:t>Sale agreements and approved building plans</a:t>
            </a:r>
            <a:endParaRPr lang="en-GB" dirty="0"/>
          </a:p>
        </p:txBody>
      </p:sp>
    </p:spTree>
    <p:extLst>
      <p:ext uri="{BB962C8B-B14F-4D97-AF65-F5344CB8AC3E}">
        <p14:creationId xmlns:p14="http://schemas.microsoft.com/office/powerpoint/2010/main" val="2440627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Selling without approved plans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200538"/>
            <a:ext cx="4864421" cy="4593773"/>
          </a:xfrm>
        </p:spPr>
        <p:txBody>
          <a:bodyPr>
            <a:normAutofit fontScale="92500"/>
          </a:bodyPr>
          <a:lstStyle/>
          <a:p>
            <a:pPr marL="0" indent="0">
              <a:lnSpc>
                <a:spcPct val="150000"/>
              </a:lnSpc>
              <a:buNone/>
            </a:pPr>
            <a:r>
              <a:rPr lang="en-US" sz="1600" dirty="0"/>
              <a:t>It is not a legal requirement that approved </a:t>
            </a:r>
            <a:r>
              <a:rPr lang="en-US" sz="1600" dirty="0" smtClean="0"/>
              <a:t>plans </a:t>
            </a:r>
            <a:r>
              <a:rPr lang="en-US" sz="1600" dirty="0"/>
              <a:t>are handed to a purchaser </a:t>
            </a:r>
            <a:r>
              <a:rPr lang="en-US" sz="1600" dirty="0" smtClean="0"/>
              <a:t>before </a:t>
            </a:r>
            <a:r>
              <a:rPr lang="en-US" sz="1600" dirty="0"/>
              <a:t>registration of transfer.</a:t>
            </a:r>
          </a:p>
          <a:p>
            <a:pPr marL="0" indent="0">
              <a:lnSpc>
                <a:spcPct val="150000"/>
              </a:lnSpc>
              <a:buNone/>
            </a:pPr>
            <a:r>
              <a:rPr lang="en-US" sz="1600" b="1" u="sng" dirty="0" smtClean="0"/>
              <a:t>When </a:t>
            </a:r>
            <a:r>
              <a:rPr lang="en-US" sz="1600" b="1" u="sng" dirty="0"/>
              <a:t>approved plans are required:</a:t>
            </a:r>
          </a:p>
          <a:p>
            <a:pPr>
              <a:lnSpc>
                <a:spcPct val="150000"/>
              </a:lnSpc>
            </a:pPr>
            <a:r>
              <a:rPr lang="en-US" sz="1600" dirty="0"/>
              <a:t>The purchaser makes it a condition of sale that approved plans are delivered prior to </a:t>
            </a:r>
            <a:r>
              <a:rPr lang="en-US" sz="1600" dirty="0" smtClean="0"/>
              <a:t>registration;</a:t>
            </a:r>
          </a:p>
          <a:p>
            <a:pPr>
              <a:lnSpc>
                <a:spcPct val="150000"/>
              </a:lnSpc>
            </a:pPr>
            <a:r>
              <a:rPr lang="en-US" sz="1600" dirty="0" smtClean="0"/>
              <a:t>The </a:t>
            </a:r>
            <a:r>
              <a:rPr lang="en-US" sz="1600" dirty="0"/>
              <a:t>purchaser requests approved plans after signing the </a:t>
            </a:r>
            <a:r>
              <a:rPr lang="en-US" sz="1600" dirty="0" smtClean="0"/>
              <a:t>agreement; or</a:t>
            </a:r>
            <a:endParaRPr lang="en-US" sz="1600" dirty="0"/>
          </a:p>
          <a:p>
            <a:pPr>
              <a:lnSpc>
                <a:spcPct val="150000"/>
              </a:lnSpc>
            </a:pPr>
            <a:r>
              <a:rPr lang="en-US" sz="1600" dirty="0"/>
              <a:t>The purchaser’s bank requires approved plans in terms of a loan agreement prior </a:t>
            </a:r>
            <a:r>
              <a:rPr lang="en-US" sz="1600" dirty="0" smtClean="0"/>
              <a:t>to bond registration.</a:t>
            </a:r>
            <a:endParaRPr lang="en-US" sz="1600" dirty="0"/>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06" r="11506"/>
          <a:stretch>
            <a:fillRect/>
          </a:stretch>
        </p:blipFill>
        <p:spPr/>
      </p:pic>
    </p:spTree>
    <p:extLst>
      <p:ext uri="{BB962C8B-B14F-4D97-AF65-F5344CB8AC3E}">
        <p14:creationId xmlns:p14="http://schemas.microsoft.com/office/powerpoint/2010/main" val="2318971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867331" y="578734"/>
            <a:ext cx="4928854" cy="705780"/>
          </a:xfrm>
        </p:spPr>
        <p:txBody>
          <a:bodyPr/>
          <a:lstStyle/>
          <a:p>
            <a:pPr lvl="0"/>
            <a:r>
              <a:rPr lang="en-US" dirty="0"/>
              <a:t>The purchaser makes it a condition of sale that approved plans are delivered </a:t>
            </a:r>
            <a:r>
              <a:rPr lang="en-US" dirty="0" smtClean="0"/>
              <a:t>before transfer</a:t>
            </a:r>
            <a:endParaRPr lang="en-ZA"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802016" y="1909665"/>
            <a:ext cx="4994169" cy="4593772"/>
          </a:xfrm>
        </p:spPr>
        <p:txBody>
          <a:bodyPr>
            <a:normAutofit/>
          </a:bodyPr>
          <a:lstStyle/>
          <a:p>
            <a:pPr lvl="0">
              <a:lnSpc>
                <a:spcPct val="150000"/>
              </a:lnSpc>
              <a:defRPr/>
            </a:pPr>
            <a:r>
              <a:rPr lang="en-US" sz="1500" dirty="0">
                <a:solidFill>
                  <a:srgbClr val="343741"/>
                </a:solidFill>
              </a:rPr>
              <a:t>The seller has </a:t>
            </a:r>
            <a:r>
              <a:rPr lang="en-US" sz="1500" dirty="0" smtClean="0">
                <a:solidFill>
                  <a:srgbClr val="343741"/>
                </a:solidFill>
              </a:rPr>
              <a:t>a contractual obligation to deliver </a:t>
            </a:r>
            <a:r>
              <a:rPr lang="en-US" sz="1500" dirty="0">
                <a:solidFill>
                  <a:srgbClr val="343741"/>
                </a:solidFill>
              </a:rPr>
              <a:t>approved plans to the purchaser.</a:t>
            </a:r>
          </a:p>
          <a:p>
            <a:pPr lvl="0">
              <a:lnSpc>
                <a:spcPct val="150000"/>
              </a:lnSpc>
              <a:defRPr/>
            </a:pPr>
            <a:r>
              <a:rPr lang="en-US" sz="1500" dirty="0" smtClean="0">
                <a:solidFill>
                  <a:srgbClr val="343741"/>
                </a:solidFill>
              </a:rPr>
              <a:t>If no plans exist, the seller must obtain </a:t>
            </a:r>
            <a:r>
              <a:rPr lang="en-US" sz="1500" dirty="0">
                <a:solidFill>
                  <a:srgbClr val="343741"/>
                </a:solidFill>
              </a:rPr>
              <a:t>approved plans at their own </a:t>
            </a:r>
            <a:r>
              <a:rPr lang="en-US" sz="1500" dirty="0" smtClean="0">
                <a:solidFill>
                  <a:srgbClr val="343741"/>
                </a:solidFill>
              </a:rPr>
              <a:t>cost.</a:t>
            </a:r>
          </a:p>
          <a:p>
            <a:pPr lvl="0">
              <a:lnSpc>
                <a:spcPct val="150000"/>
              </a:lnSpc>
              <a:defRPr/>
            </a:pPr>
            <a:r>
              <a:rPr lang="en-US" sz="1500" dirty="0" smtClean="0">
                <a:solidFill>
                  <a:srgbClr val="343741"/>
                </a:solidFill>
              </a:rPr>
              <a:t>This </a:t>
            </a:r>
            <a:r>
              <a:rPr lang="en-US" sz="1500" dirty="0">
                <a:solidFill>
                  <a:srgbClr val="343741"/>
                </a:solidFill>
              </a:rPr>
              <a:t>can be lengthy – transfer might be </a:t>
            </a:r>
            <a:r>
              <a:rPr lang="en-US" sz="1500" dirty="0" smtClean="0">
                <a:solidFill>
                  <a:srgbClr val="343741"/>
                </a:solidFill>
              </a:rPr>
              <a:t>delayed.</a:t>
            </a:r>
          </a:p>
          <a:p>
            <a:pPr lvl="0">
              <a:lnSpc>
                <a:spcPct val="150000"/>
              </a:lnSpc>
              <a:defRPr/>
            </a:pPr>
            <a:r>
              <a:rPr lang="en-US" sz="1500" dirty="0" smtClean="0">
                <a:solidFill>
                  <a:srgbClr val="343741"/>
                </a:solidFill>
              </a:rPr>
              <a:t>The demolition </a:t>
            </a:r>
            <a:r>
              <a:rPr lang="en-US" sz="1500" dirty="0">
                <a:solidFill>
                  <a:srgbClr val="343741"/>
                </a:solidFill>
              </a:rPr>
              <a:t>of certain structures may be </a:t>
            </a:r>
            <a:r>
              <a:rPr lang="en-US" sz="1500" dirty="0" smtClean="0">
                <a:solidFill>
                  <a:srgbClr val="343741"/>
                </a:solidFill>
              </a:rPr>
              <a:t>ordered.</a:t>
            </a:r>
          </a:p>
          <a:p>
            <a:pPr lvl="0">
              <a:lnSpc>
                <a:spcPct val="150000"/>
              </a:lnSpc>
              <a:defRPr/>
            </a:pPr>
            <a:r>
              <a:rPr lang="en-US" sz="1500" dirty="0" smtClean="0">
                <a:solidFill>
                  <a:srgbClr val="343741"/>
                </a:solidFill>
              </a:rPr>
              <a:t>The sale agreement may be </a:t>
            </a:r>
            <a:r>
              <a:rPr lang="en-ZA" sz="1500" dirty="0" smtClean="0">
                <a:solidFill>
                  <a:srgbClr val="343741"/>
                </a:solidFill>
              </a:rPr>
              <a:t>cancelled.</a:t>
            </a: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1979259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4" y="578734"/>
            <a:ext cx="5321621" cy="705780"/>
          </a:xfrm>
        </p:spPr>
        <p:txBody>
          <a:bodyPr/>
          <a:lstStyle/>
          <a:p>
            <a:r>
              <a:rPr lang="en-GB" dirty="0" smtClean="0"/>
              <a:t>The purchaser requests approved plans after signature </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452464"/>
            <a:ext cx="5321621" cy="4593773"/>
          </a:xfrm>
        </p:spPr>
        <p:txBody>
          <a:bodyPr>
            <a:noAutofit/>
          </a:bodyPr>
          <a:lstStyle/>
          <a:p>
            <a:pPr lvl="0">
              <a:lnSpc>
                <a:spcPct val="200000"/>
              </a:lnSpc>
              <a:defRPr/>
            </a:pPr>
            <a:r>
              <a:rPr lang="en-ZA" sz="1500" dirty="0" smtClean="0">
                <a:solidFill>
                  <a:srgbClr val="343741"/>
                </a:solidFill>
              </a:rPr>
              <a:t>Was the seller aware </a:t>
            </a:r>
            <a:r>
              <a:rPr lang="en-ZA" sz="1500" dirty="0">
                <a:solidFill>
                  <a:srgbClr val="343741"/>
                </a:solidFill>
              </a:rPr>
              <a:t>that there are no approved </a:t>
            </a:r>
            <a:r>
              <a:rPr lang="en-ZA" sz="1500" dirty="0" smtClean="0">
                <a:solidFill>
                  <a:srgbClr val="343741"/>
                </a:solidFill>
              </a:rPr>
              <a:t>plans?</a:t>
            </a:r>
            <a:endParaRPr lang="en-ZA" sz="1500" dirty="0">
              <a:solidFill>
                <a:srgbClr val="343741"/>
              </a:solidFill>
            </a:endParaRPr>
          </a:p>
          <a:p>
            <a:pPr lvl="0">
              <a:lnSpc>
                <a:spcPct val="200000"/>
              </a:lnSpc>
              <a:defRPr/>
            </a:pPr>
            <a:r>
              <a:rPr lang="en-ZA" sz="1500" dirty="0">
                <a:solidFill>
                  <a:srgbClr val="343741"/>
                </a:solidFill>
              </a:rPr>
              <a:t>A lack of building plans is a latent defect.</a:t>
            </a:r>
          </a:p>
          <a:p>
            <a:pPr lvl="0">
              <a:lnSpc>
                <a:spcPct val="200000"/>
              </a:lnSpc>
              <a:defRPr/>
            </a:pPr>
            <a:r>
              <a:rPr lang="en-ZA" sz="1500" dirty="0" smtClean="0">
                <a:solidFill>
                  <a:srgbClr val="343741"/>
                </a:solidFill>
              </a:rPr>
              <a:t>A </a:t>
            </a:r>
            <a:r>
              <a:rPr lang="en-ZA" sz="1500" dirty="0">
                <a:solidFill>
                  <a:srgbClr val="343741"/>
                </a:solidFill>
              </a:rPr>
              <a:t>seller is protected by the</a:t>
            </a:r>
            <a:r>
              <a:rPr lang="en-ZA" sz="1500" i="1" dirty="0">
                <a:solidFill>
                  <a:srgbClr val="343741"/>
                </a:solidFill>
              </a:rPr>
              <a:t> </a:t>
            </a:r>
            <a:r>
              <a:rPr lang="en-ZA" sz="1500" i="1" dirty="0" err="1">
                <a:solidFill>
                  <a:srgbClr val="343741"/>
                </a:solidFill>
              </a:rPr>
              <a:t>voetstoots</a:t>
            </a:r>
            <a:r>
              <a:rPr lang="en-ZA" sz="1500" i="1" dirty="0">
                <a:solidFill>
                  <a:srgbClr val="343741"/>
                </a:solidFill>
              </a:rPr>
              <a:t> </a:t>
            </a:r>
            <a:r>
              <a:rPr lang="en-ZA" sz="1500" dirty="0">
                <a:solidFill>
                  <a:srgbClr val="343741"/>
                </a:solidFill>
              </a:rPr>
              <a:t>clause </a:t>
            </a:r>
            <a:r>
              <a:rPr lang="en-ZA" sz="1500" dirty="0" smtClean="0">
                <a:solidFill>
                  <a:srgbClr val="343741"/>
                </a:solidFill>
              </a:rPr>
              <a:t>if they </a:t>
            </a:r>
            <a:r>
              <a:rPr lang="en-ZA" sz="1500" dirty="0">
                <a:solidFill>
                  <a:srgbClr val="343741"/>
                </a:solidFill>
              </a:rPr>
              <a:t>were not aware of the latent defect and did </a:t>
            </a:r>
            <a:r>
              <a:rPr lang="en-ZA" sz="1500" dirty="0" smtClean="0">
                <a:solidFill>
                  <a:srgbClr val="343741"/>
                </a:solidFill>
              </a:rPr>
              <a:t>not </a:t>
            </a:r>
            <a:r>
              <a:rPr lang="en-ZA" sz="1500" dirty="0">
                <a:solidFill>
                  <a:srgbClr val="343741"/>
                </a:solidFill>
              </a:rPr>
              <a:t>fraudulently conceal it from the purchaser or agent.</a:t>
            </a:r>
          </a:p>
          <a:p>
            <a:pPr lvl="0">
              <a:lnSpc>
                <a:spcPct val="200000"/>
              </a:lnSpc>
              <a:defRPr/>
            </a:pPr>
            <a:r>
              <a:rPr lang="en-ZA" sz="1500" dirty="0" smtClean="0">
                <a:solidFill>
                  <a:srgbClr val="343741"/>
                </a:solidFill>
              </a:rPr>
              <a:t>If the </a:t>
            </a:r>
            <a:r>
              <a:rPr lang="en-ZA" sz="1500" dirty="0">
                <a:solidFill>
                  <a:srgbClr val="343741"/>
                </a:solidFill>
              </a:rPr>
              <a:t>seller was </a:t>
            </a:r>
            <a:r>
              <a:rPr lang="en-ZA" sz="1500" dirty="0" smtClean="0">
                <a:solidFill>
                  <a:srgbClr val="343741"/>
                </a:solidFill>
              </a:rPr>
              <a:t>aware, </a:t>
            </a:r>
            <a:r>
              <a:rPr lang="en-ZA" sz="1500" dirty="0">
                <a:solidFill>
                  <a:srgbClr val="343741"/>
                </a:solidFill>
              </a:rPr>
              <a:t>the purchaser can hold </a:t>
            </a:r>
            <a:r>
              <a:rPr lang="en-ZA" sz="1500" dirty="0" smtClean="0">
                <a:solidFill>
                  <a:srgbClr val="343741"/>
                </a:solidFill>
              </a:rPr>
              <a:t>them liable.</a:t>
            </a:r>
          </a:p>
          <a:p>
            <a:pPr lvl="0">
              <a:lnSpc>
                <a:spcPct val="200000"/>
              </a:lnSpc>
              <a:defRPr/>
            </a:pPr>
            <a:r>
              <a:rPr lang="en-ZA" sz="1500" dirty="0" smtClean="0">
                <a:solidFill>
                  <a:srgbClr val="343741"/>
                </a:solidFill>
              </a:rPr>
              <a:t>Duty </a:t>
            </a:r>
            <a:r>
              <a:rPr lang="en-ZA" sz="1500" dirty="0">
                <a:solidFill>
                  <a:srgbClr val="343741"/>
                </a:solidFill>
              </a:rPr>
              <a:t>to disclose: Immovable Property Condition Report. </a:t>
            </a:r>
          </a:p>
        </p:txBody>
      </p:sp>
      <p:pic>
        <p:nvPicPr>
          <p:cNvPr id="10" name="Picture Placeholder 9"/>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1085" b="21085"/>
          <a:stretch>
            <a:fillRect/>
          </a:stretch>
        </p:blipFill>
        <p:spPr/>
      </p:pic>
    </p:spTree>
    <p:extLst>
      <p:ext uri="{BB962C8B-B14F-4D97-AF65-F5344CB8AC3E}">
        <p14:creationId xmlns:p14="http://schemas.microsoft.com/office/powerpoint/2010/main" val="3950362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279502" y="578734"/>
            <a:ext cx="5516683" cy="705780"/>
          </a:xfrm>
        </p:spPr>
        <p:txBody>
          <a:bodyPr/>
          <a:lstStyle/>
          <a:p>
            <a:pPr lvl="0"/>
            <a:r>
              <a:rPr lang="en-ZA" dirty="0" smtClean="0"/>
              <a:t>The purchaser’s bank requires it</a:t>
            </a:r>
            <a:endParaRPr lang="en-ZA"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279503" y="1219199"/>
            <a:ext cx="5549340" cy="4593772"/>
          </a:xfrm>
        </p:spPr>
        <p:txBody>
          <a:bodyPr>
            <a:normAutofit/>
          </a:bodyPr>
          <a:lstStyle/>
          <a:p>
            <a:pPr lvl="0">
              <a:lnSpc>
                <a:spcPct val="200000"/>
              </a:lnSpc>
            </a:pPr>
            <a:r>
              <a:rPr lang="en-US" sz="1500" dirty="0">
                <a:solidFill>
                  <a:srgbClr val="343741"/>
                </a:solidFill>
              </a:rPr>
              <a:t>It is common for banks to make it a condition of the loan agreement that approved plans are </a:t>
            </a:r>
            <a:r>
              <a:rPr lang="en-US" sz="1500" dirty="0" smtClean="0">
                <a:solidFill>
                  <a:srgbClr val="343741"/>
                </a:solidFill>
              </a:rPr>
              <a:t>provided </a:t>
            </a:r>
            <a:r>
              <a:rPr lang="en-US" sz="1500" dirty="0">
                <a:solidFill>
                  <a:srgbClr val="343741"/>
                </a:solidFill>
              </a:rPr>
              <a:t>before </a:t>
            </a:r>
            <a:r>
              <a:rPr lang="en-US" sz="1500" dirty="0" smtClean="0">
                <a:solidFill>
                  <a:srgbClr val="343741"/>
                </a:solidFill>
              </a:rPr>
              <a:t>bond registration.</a:t>
            </a:r>
            <a:endParaRPr lang="en-US" sz="1500" dirty="0">
              <a:solidFill>
                <a:srgbClr val="343741"/>
              </a:solidFill>
            </a:endParaRPr>
          </a:p>
          <a:p>
            <a:pPr lvl="0">
              <a:lnSpc>
                <a:spcPct val="200000"/>
              </a:lnSpc>
            </a:pPr>
            <a:r>
              <a:rPr lang="en-ZA" sz="1500" dirty="0" smtClean="0">
                <a:solidFill>
                  <a:srgbClr val="343741"/>
                </a:solidFill>
              </a:rPr>
              <a:t>Was the seller </a:t>
            </a:r>
            <a:r>
              <a:rPr lang="en-ZA" sz="1500" dirty="0">
                <a:solidFill>
                  <a:srgbClr val="343741"/>
                </a:solidFill>
              </a:rPr>
              <a:t>aware of the approved </a:t>
            </a:r>
            <a:r>
              <a:rPr lang="en-ZA" sz="1500" dirty="0" smtClean="0">
                <a:solidFill>
                  <a:srgbClr val="343741"/>
                </a:solidFill>
              </a:rPr>
              <a:t>plans?</a:t>
            </a:r>
            <a:endParaRPr lang="en-ZA" sz="1500" dirty="0">
              <a:solidFill>
                <a:srgbClr val="343741"/>
              </a:solidFill>
            </a:endParaRPr>
          </a:p>
          <a:p>
            <a:pPr lvl="0">
              <a:lnSpc>
                <a:spcPct val="200000"/>
              </a:lnSpc>
            </a:pPr>
            <a:r>
              <a:rPr lang="en-ZA" sz="1500" dirty="0">
                <a:solidFill>
                  <a:srgbClr val="343741"/>
                </a:solidFill>
              </a:rPr>
              <a:t>If the seller was </a:t>
            </a:r>
            <a:r>
              <a:rPr lang="en-ZA" sz="1500" dirty="0" smtClean="0">
                <a:solidFill>
                  <a:srgbClr val="343741"/>
                </a:solidFill>
              </a:rPr>
              <a:t>unaware/did not fraudulently conceal, the </a:t>
            </a:r>
            <a:r>
              <a:rPr lang="en-ZA" sz="1500" dirty="0">
                <a:solidFill>
                  <a:srgbClr val="343741"/>
                </a:solidFill>
              </a:rPr>
              <a:t>purchaser can:</a:t>
            </a:r>
          </a:p>
          <a:p>
            <a:pPr lvl="1">
              <a:lnSpc>
                <a:spcPct val="200000"/>
              </a:lnSpc>
              <a:spcBef>
                <a:spcPts val="1000"/>
              </a:spcBef>
              <a:buFont typeface="Wingdings" panose="05000000000000000000" pitchFamily="2" charset="2"/>
              <a:buChar char="ü"/>
            </a:pPr>
            <a:r>
              <a:rPr lang="en-ZA" sz="1500" dirty="0">
                <a:solidFill>
                  <a:srgbClr val="343741"/>
                </a:solidFill>
              </a:rPr>
              <a:t>Apply for a loan at another </a:t>
            </a:r>
            <a:r>
              <a:rPr lang="en-ZA" sz="1500" dirty="0" smtClean="0">
                <a:solidFill>
                  <a:srgbClr val="343741"/>
                </a:solidFill>
              </a:rPr>
              <a:t>bank; or</a:t>
            </a:r>
            <a:endParaRPr lang="en-ZA" sz="1500" dirty="0">
              <a:solidFill>
                <a:srgbClr val="343741"/>
              </a:solidFill>
            </a:endParaRPr>
          </a:p>
          <a:p>
            <a:pPr lvl="1">
              <a:lnSpc>
                <a:spcPct val="200000"/>
              </a:lnSpc>
              <a:spcBef>
                <a:spcPts val="1000"/>
              </a:spcBef>
              <a:buFont typeface="Wingdings" panose="05000000000000000000" pitchFamily="2" charset="2"/>
              <a:buChar char="ü"/>
            </a:pPr>
            <a:r>
              <a:rPr lang="en-ZA" sz="1500" dirty="0">
                <a:solidFill>
                  <a:srgbClr val="343741"/>
                </a:solidFill>
              </a:rPr>
              <a:t>Obtain building plans at their own cost. </a:t>
            </a:r>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6" y="576263"/>
            <a:ext cx="5125678" cy="4945644"/>
          </a:xfrm>
        </p:spPr>
      </p:pic>
    </p:spTree>
    <p:extLst>
      <p:ext uri="{BB962C8B-B14F-4D97-AF65-F5344CB8AC3E}">
        <p14:creationId xmlns:p14="http://schemas.microsoft.com/office/powerpoint/2010/main" val="196707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793102" y="578734"/>
            <a:ext cx="11003083" cy="705780"/>
          </a:xfrm>
        </p:spPr>
        <p:txBody>
          <a:bodyPr/>
          <a:lstStyle/>
          <a:p>
            <a:r>
              <a:rPr lang="en-GB" dirty="0" smtClean="0"/>
              <a:t>Building plan clauses in sale agreements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90465" y="1200537"/>
            <a:ext cx="11105720" cy="4976328"/>
          </a:xfrm>
        </p:spPr>
        <p:txBody>
          <a:bodyPr>
            <a:normAutofit/>
          </a:bodyPr>
          <a:lstStyle/>
          <a:p>
            <a:pPr>
              <a:lnSpc>
                <a:spcPct val="150000"/>
              </a:lnSpc>
            </a:pPr>
            <a:r>
              <a:rPr lang="en-ZA" sz="1600" i="1" dirty="0"/>
              <a:t>The seller will </a:t>
            </a:r>
            <a:r>
              <a:rPr lang="en-ZA" sz="1600" i="1" u="sng" dirty="0"/>
              <a:t>obtain</a:t>
            </a:r>
            <a:r>
              <a:rPr lang="en-ZA" sz="1600" i="1" dirty="0"/>
              <a:t> approved plans prior to registration of transfer.</a:t>
            </a:r>
          </a:p>
          <a:p>
            <a:pPr>
              <a:lnSpc>
                <a:spcPct val="150000"/>
              </a:lnSpc>
            </a:pPr>
            <a:r>
              <a:rPr lang="en-ZA" sz="1600" i="1" dirty="0"/>
              <a:t>The seller will </a:t>
            </a:r>
            <a:r>
              <a:rPr lang="en-ZA" sz="1600" i="1" u="sng" dirty="0"/>
              <a:t>submit</a:t>
            </a:r>
            <a:r>
              <a:rPr lang="en-ZA" sz="1600" i="1" dirty="0"/>
              <a:t> plans for approval prior to registration of transfer and endeavour to obtain approval as soon as possible.</a:t>
            </a:r>
          </a:p>
          <a:p>
            <a:pPr>
              <a:lnSpc>
                <a:spcPct val="150000"/>
              </a:lnSpc>
            </a:pPr>
            <a:r>
              <a:rPr lang="en-ZA" sz="1600" i="1" dirty="0"/>
              <a:t>An amount from the proceeds will be retained by the conveyancers on registration until approved plans are obtained.</a:t>
            </a:r>
          </a:p>
          <a:p>
            <a:pPr>
              <a:lnSpc>
                <a:spcPct val="150000"/>
              </a:lnSpc>
            </a:pPr>
            <a:r>
              <a:rPr lang="en-ZA" sz="1600" i="1" dirty="0"/>
              <a:t>The purchaser acknowledges that there are no approved plans for all existing structures on the property.</a:t>
            </a:r>
          </a:p>
          <a:p>
            <a:pPr>
              <a:lnSpc>
                <a:spcPct val="150000"/>
              </a:lnSpc>
            </a:pPr>
            <a:r>
              <a:rPr lang="en-ZA" sz="1600" i="1" dirty="0"/>
              <a:t>The purchaser </a:t>
            </a:r>
            <a:r>
              <a:rPr lang="en-ZA" sz="1600" i="1" dirty="0" smtClean="0"/>
              <a:t>will </a:t>
            </a:r>
            <a:r>
              <a:rPr lang="en-ZA" sz="1600" i="1" dirty="0"/>
              <a:t>obtain approved plans at their own cost, if required by their bank for the purposes of registering the bond.</a:t>
            </a:r>
          </a:p>
          <a:p>
            <a:pPr>
              <a:lnSpc>
                <a:spcPct val="150000"/>
              </a:lnSpc>
            </a:pPr>
            <a:r>
              <a:rPr lang="en-ZA" sz="1600" i="1" dirty="0"/>
              <a:t>The purchaser </a:t>
            </a:r>
            <a:r>
              <a:rPr lang="en-ZA" sz="1600" i="1" dirty="0" smtClean="0"/>
              <a:t>will </a:t>
            </a:r>
            <a:r>
              <a:rPr lang="en-ZA" sz="1600" i="1" dirty="0"/>
              <a:t>ensure that the transfer is not delayed by their bank as a result of the lack of approved building plans (purchaser to obtain approval from a different bank). </a:t>
            </a:r>
          </a:p>
          <a:p>
            <a:pPr lvl="0">
              <a:lnSpc>
                <a:spcPct val="150000"/>
              </a:lnSpc>
            </a:pPr>
            <a:endParaRPr lang="en-ZA" dirty="0"/>
          </a:p>
        </p:txBody>
      </p:sp>
    </p:spTree>
    <p:extLst>
      <p:ext uri="{BB962C8B-B14F-4D97-AF65-F5344CB8AC3E}">
        <p14:creationId xmlns:p14="http://schemas.microsoft.com/office/powerpoint/2010/main" val="4092793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Pro tips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284513"/>
            <a:ext cx="4864421" cy="4593773"/>
          </a:xfrm>
        </p:spPr>
        <p:txBody>
          <a:bodyPr>
            <a:normAutofit/>
          </a:bodyPr>
          <a:lstStyle/>
          <a:p>
            <a:pPr algn="just">
              <a:lnSpc>
                <a:spcPct val="150000"/>
              </a:lnSpc>
            </a:pPr>
            <a:r>
              <a:rPr lang="en-ZA" sz="1500" dirty="0"/>
              <a:t>It is advisable to properly deal with building plans in the </a:t>
            </a:r>
            <a:r>
              <a:rPr lang="en-ZA" sz="1500" dirty="0" smtClean="0"/>
              <a:t>sale agreement.</a:t>
            </a:r>
            <a:endParaRPr lang="en-ZA" sz="1500" dirty="0"/>
          </a:p>
          <a:p>
            <a:pPr algn="just">
              <a:lnSpc>
                <a:spcPct val="150000"/>
              </a:lnSpc>
            </a:pPr>
            <a:r>
              <a:rPr lang="en-ZA" sz="1500" dirty="0"/>
              <a:t>If a standard </a:t>
            </a:r>
            <a:r>
              <a:rPr lang="en-ZA" sz="1500" dirty="0" smtClean="0"/>
              <a:t>agreement </a:t>
            </a:r>
            <a:r>
              <a:rPr lang="en-ZA" sz="1500" dirty="0"/>
              <a:t>stipulates that the seller warrants that there are approved plans in place, explain the implications of this clause to the seller.</a:t>
            </a:r>
          </a:p>
          <a:p>
            <a:pPr algn="just">
              <a:lnSpc>
                <a:spcPct val="150000"/>
              </a:lnSpc>
            </a:pPr>
            <a:r>
              <a:rPr lang="en-ZA" sz="1500" dirty="0"/>
              <a:t>The seller must disclose whether they are aware that there are no approved building plans in place</a:t>
            </a:r>
            <a:r>
              <a:rPr lang="en-ZA" sz="1500" dirty="0" smtClean="0"/>
              <a:t>.</a:t>
            </a:r>
          </a:p>
          <a:p>
            <a:pPr algn="just">
              <a:lnSpc>
                <a:spcPct val="150000"/>
              </a:lnSpc>
            </a:pPr>
            <a:r>
              <a:rPr lang="en-US" sz="1500" dirty="0" smtClean="0"/>
              <a:t>Include this in the Immovable Property Condition Report.</a:t>
            </a:r>
            <a:endParaRPr lang="en-ZA" sz="1500" dirty="0"/>
          </a:p>
        </p:txBody>
      </p:sp>
      <p:pic>
        <p:nvPicPr>
          <p:cNvPr id="8" name="Picture Placeholder 7"/>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p:pic>
    </p:spTree>
    <p:extLst>
      <p:ext uri="{BB962C8B-B14F-4D97-AF65-F5344CB8AC3E}">
        <p14:creationId xmlns:p14="http://schemas.microsoft.com/office/powerpoint/2010/main" val="1615610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1_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6981</TotalTime>
  <Words>794</Words>
  <Application>Microsoft Office PowerPoint</Application>
  <PresentationFormat>Widescreen</PresentationFormat>
  <Paragraphs>80</Paragraphs>
  <Slides>16</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16</vt:i4>
      </vt:variant>
    </vt:vector>
  </HeadingPairs>
  <TitlesOfParts>
    <vt:vector size="23" baseType="lpstr">
      <vt:lpstr>Arial</vt:lpstr>
      <vt:lpstr>Arial Black</vt:lpstr>
      <vt:lpstr>Calibri</vt:lpstr>
      <vt:lpstr>Wingdings</vt:lpstr>
      <vt:lpstr>Office Theme</vt:lpstr>
      <vt:lpstr>1_Office Theme</vt:lpstr>
      <vt:lpstr>1_Template 2026</vt:lpstr>
      <vt:lpstr>Building plan approvals: What you should know</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Building plans: When and why are they required?</vt:lpstr>
      <vt:lpstr>The importance of obtaining approved building plans</vt:lpstr>
      <vt:lpstr>When are approved building plans required?</vt:lpstr>
      <vt:lpstr>Specific examples: Depends on municipality</vt:lpstr>
      <vt:lpstr>Factors to consider</vt:lpstr>
      <vt:lpstr>The consequences of building without approved plans</vt:lpstr>
      <vt:lpstr>Sale agreements and approved building plans</vt:lpstr>
      <vt:lpstr>Selling without approved plans</vt:lpstr>
      <vt:lpstr>The purchaser makes it a condition of sale that approved plans are delivered before transfer</vt:lpstr>
      <vt:lpstr>The purchaser requests approved plans after signature </vt:lpstr>
      <vt:lpstr>The purchaser’s bank requires it</vt:lpstr>
      <vt:lpstr>Building plan clauses in sale agreements</vt:lpstr>
      <vt:lpstr>Pro tips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Samantha S</dc:creator>
  <cp:lastModifiedBy>Samantha S</cp:lastModifiedBy>
  <cp:revision>35</cp:revision>
  <dcterms:created xsi:type="dcterms:W3CDTF">2025-12-17T09:54:40Z</dcterms:created>
  <dcterms:modified xsi:type="dcterms:W3CDTF">2026-02-06T06:40:25Z</dcterms:modified>
  <cp:contentStatus/>
</cp:coreProperties>
</file>