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95" r:id="rId2"/>
    <p:sldId id="296" r:id="rId3"/>
    <p:sldId id="281" r:id="rId4"/>
    <p:sldId id="288" r:id="rId5"/>
    <p:sldId id="289" r:id="rId6"/>
    <p:sldId id="287" r:id="rId7"/>
    <p:sldId id="291" r:id="rId8"/>
    <p:sldId id="292" r:id="rId9"/>
    <p:sldId id="293" r:id="rId10"/>
    <p:sldId id="294" r:id="rId11"/>
    <p:sldId id="290" r:id="rId12"/>
    <p:sldId id="27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j34SegkIdeqXn2GEm/vnw==" hashData="6A6w1T97v1KLnZ1COVr8CEJYFOz9Ru7xK4Xr5g+/MjQm2C45xH3nHTmx7q/MSs+ZMjvobs535p28DGs4K7hjF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1"/>
    <a:srgbClr val="C7C9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03"/>
    <p:restoredTop sz="94795"/>
  </p:normalViewPr>
  <p:slideViewPr>
    <p:cSldViewPr snapToGrid="0" snapToObjects="1">
      <p:cViewPr varScale="1">
        <p:scale>
          <a:sx n="82" d="100"/>
          <a:sy n="82" d="100"/>
        </p:scale>
        <p:origin x="80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DD538-5281-5243-A3D0-E17CF3B28747}"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F5E5F-5364-1E43-A188-119C7274C39F}" type="slidenum">
              <a:rPr lang="en-US" smtClean="0"/>
              <a:t>‹#›</a:t>
            </a:fld>
            <a:endParaRPr lang="en-US"/>
          </a:p>
        </p:txBody>
      </p:sp>
    </p:spTree>
    <p:extLst>
      <p:ext uri="{BB962C8B-B14F-4D97-AF65-F5344CB8AC3E}">
        <p14:creationId xmlns:p14="http://schemas.microsoft.com/office/powerpoint/2010/main" val="402930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2374156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81395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315827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071607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348616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1683478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smtClean="0">
                <a:solidFill>
                  <a:schemeClr val="accent2"/>
                </a:solidFill>
                <a:latin typeface="+mj-lt"/>
              </a:rPr>
              <a:t>2026</a:t>
            </a:r>
            <a:endParaRPr lang="en-US" sz="2400" b="0" i="0" dirty="0">
              <a:solidFill>
                <a:schemeClr val="accent2"/>
              </a:solidFill>
              <a:latin typeface="+mj-lt"/>
            </a:endParaRPr>
          </a:p>
        </p:txBody>
      </p:sp>
    </p:spTree>
    <p:extLst>
      <p:ext uri="{BB962C8B-B14F-4D97-AF65-F5344CB8AC3E}">
        <p14:creationId xmlns:p14="http://schemas.microsoft.com/office/powerpoint/2010/main" val="4221385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913495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algn="r"/>
            <a:r>
              <a:rPr lang="en-US" sz="900" b="0" i="0" dirty="0">
                <a:solidFill>
                  <a:schemeClr val="accent4"/>
                </a:solidFill>
                <a:latin typeface="+mn-lt"/>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842150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algn="r"/>
            <a:r>
              <a:rPr lang="en-US" sz="900" b="0" i="0" dirty="0">
                <a:solidFill>
                  <a:schemeClr val="bg1"/>
                </a:solidFill>
                <a:latin typeface="+mn-lt"/>
              </a:rPr>
              <a:t>The Big Small Firm</a:t>
            </a:r>
            <a:endParaRPr lang="en-US" sz="900" b="0" i="0" dirty="0">
              <a:solidFill>
                <a:schemeClr val="accent2"/>
              </a:solidFill>
              <a:latin typeface="+mn-lt"/>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algn="r"/>
            <a:fld id="{AADE3794-74A2-A744-972E-DD75DD50B2D8}" type="slidenum">
              <a:rPr lang="en-US" sz="900" b="0" i="0" smtClean="0">
                <a:solidFill>
                  <a:schemeClr val="accent4"/>
                </a:solidFill>
                <a:latin typeface="+mn-lt"/>
              </a:rPr>
              <a:t>‹#›</a:t>
            </a:fld>
            <a:endParaRPr lang="en-US" sz="900" b="0" i="0" dirty="0">
              <a:solidFill>
                <a:schemeClr val="accent4"/>
              </a:solidFill>
              <a:latin typeface="+mn-lt"/>
            </a:endParaRPr>
          </a:p>
        </p:txBody>
      </p:sp>
    </p:spTree>
    <p:extLst>
      <p:ext uri="{BB962C8B-B14F-4D97-AF65-F5344CB8AC3E}">
        <p14:creationId xmlns:p14="http://schemas.microsoft.com/office/powerpoint/2010/main" val="291347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14145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188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97895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6148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029496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err="1">
                <a:latin typeface="+mn-lt"/>
              </a:rPr>
              <a:t>thebigsmallfirm</a:t>
            </a:r>
            <a:endParaRPr lang="en-US" sz="1100" dirty="0">
              <a:latin typeface="+mn-lt"/>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1100" b="1" dirty="0" err="1">
                <a:latin typeface="+mn-lt"/>
              </a:rPr>
              <a:t>www.stbb.co.za</a:t>
            </a:r>
            <a:endParaRPr lang="en-US" sz="1100" b="1" dirty="0">
              <a:latin typeface="+mn-lt"/>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20223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431794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93" r:id="rId4"/>
    <p:sldLayoutId id="2147483690" r:id="rId5"/>
    <p:sldLayoutId id="2147483694" r:id="rId6"/>
    <p:sldLayoutId id="2147483691" r:id="rId7"/>
    <p:sldLayoutId id="2147483695" r:id="rId8"/>
    <p:sldLayoutId id="2147483700" r:id="rId9"/>
    <p:sldLayoutId id="2147483696" r:id="rId10"/>
    <p:sldLayoutId id="2147483697" r:id="rId11"/>
    <p:sldLayoutId id="2147483699" r:id="rId12"/>
    <p:sldLayoutId id="2147483702" r:id="rId13"/>
    <p:sldLayoutId id="2147483703" r:id="rId14"/>
    <p:sldLayoutId id="2147483701" r:id="rId15"/>
    <p:sldLayoutId id="2147483698" r:id="rId16"/>
    <p:sldLayoutId id="2147483704" r:id="rId17"/>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ZA" dirty="0" smtClean="0"/>
              <a:t>Death or divorce: </a:t>
            </a:r>
            <a:br>
              <a:rPr lang="en-ZA" dirty="0" smtClean="0"/>
            </a:br>
            <a:r>
              <a:rPr lang="en-ZA" dirty="0" smtClean="0"/>
              <a:t>Half-share transfers</a:t>
            </a:r>
            <a:endParaRPr lang="en-ZA" dirty="0"/>
          </a:p>
        </p:txBody>
      </p:sp>
    </p:spTree>
    <p:extLst>
      <p:ext uri="{BB962C8B-B14F-4D97-AF65-F5344CB8AC3E}">
        <p14:creationId xmlns:p14="http://schemas.microsoft.com/office/powerpoint/2010/main" val="3888231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4865" y="578734"/>
            <a:ext cx="9218645" cy="6008678"/>
          </a:xfrm>
        </p:spPr>
        <p:txBody>
          <a:bodyPr/>
          <a:lstStyle/>
          <a:p>
            <a:pPr algn="ctr">
              <a:lnSpc>
                <a:spcPct val="150000"/>
              </a:lnSpc>
              <a:spcBef>
                <a:spcPts val="600"/>
              </a:spcBef>
              <a:spcAft>
                <a:spcPts val="600"/>
              </a:spcAft>
            </a:pPr>
            <a:r>
              <a:rPr lang="en-ZA" sz="1800" b="1" dirty="0" smtClean="0"/>
              <a:t>DISCLAIMER</a:t>
            </a:r>
            <a:br>
              <a:rPr lang="en-ZA" sz="1800" b="1" dirty="0" smtClean="0"/>
            </a:br>
            <a:r>
              <a:rPr lang="en-ZA" sz="1500" dirty="0"/>
              <a:t/>
            </a:r>
            <a:br>
              <a:rPr lang="en-ZA" sz="1500" dirty="0"/>
            </a:br>
            <a:r>
              <a:rPr lang="en-ZA" sz="1500" dirty="0"/>
              <a:t>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a:t>
            </a:r>
          </a:p>
        </p:txBody>
      </p:sp>
    </p:spTree>
    <p:extLst>
      <p:ext uri="{BB962C8B-B14F-4D97-AF65-F5344CB8AC3E}">
        <p14:creationId xmlns:p14="http://schemas.microsoft.com/office/powerpoint/2010/main" val="15448454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What is a half-share transfer?</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152121"/>
            <a:ext cx="4736360" cy="4610324"/>
          </a:xfrm>
        </p:spPr>
        <p:txBody>
          <a:bodyPr>
            <a:normAutofit/>
          </a:bodyPr>
          <a:lstStyle/>
          <a:p>
            <a:pPr>
              <a:lnSpc>
                <a:spcPct val="150000"/>
              </a:lnSpc>
            </a:pPr>
            <a:r>
              <a:rPr lang="en-US" sz="1500" dirty="0"/>
              <a:t>Immovable property is often jointly owned by two </a:t>
            </a:r>
            <a:r>
              <a:rPr lang="en-US" sz="1500" dirty="0" smtClean="0"/>
              <a:t>co-owners.</a:t>
            </a:r>
          </a:p>
          <a:p>
            <a:pPr>
              <a:lnSpc>
                <a:spcPct val="150000"/>
              </a:lnSpc>
            </a:pPr>
            <a:r>
              <a:rPr lang="en-US" sz="1500" dirty="0"/>
              <a:t>E</a:t>
            </a:r>
            <a:r>
              <a:rPr lang="en-US" sz="1500" dirty="0" smtClean="0"/>
              <a:t>ach </a:t>
            </a:r>
            <a:r>
              <a:rPr lang="en-US" sz="1500" dirty="0"/>
              <a:t>own an undivided 50% share in the property. </a:t>
            </a:r>
          </a:p>
          <a:p>
            <a:pPr>
              <a:lnSpc>
                <a:spcPct val="150000"/>
              </a:lnSpc>
            </a:pPr>
            <a:r>
              <a:rPr lang="en-US" sz="1500" dirty="0"/>
              <a:t>Examples:</a:t>
            </a:r>
          </a:p>
          <a:p>
            <a:pPr lvl="1">
              <a:lnSpc>
                <a:spcPct val="150000"/>
              </a:lnSpc>
              <a:spcBef>
                <a:spcPts val="1000"/>
              </a:spcBef>
              <a:buFont typeface="Wingdings" panose="05000000000000000000" pitchFamily="2" charset="2"/>
              <a:buChar char="ü"/>
            </a:pPr>
            <a:r>
              <a:rPr lang="en-US" sz="1500" dirty="0"/>
              <a:t>Transfer one co-owner’s share to the other, who will become the sole owner; or</a:t>
            </a:r>
          </a:p>
          <a:p>
            <a:pPr lvl="1">
              <a:lnSpc>
                <a:spcPct val="150000"/>
              </a:lnSpc>
              <a:spcBef>
                <a:spcPts val="1000"/>
              </a:spcBef>
              <a:buFont typeface="Wingdings" panose="05000000000000000000" pitchFamily="2" charset="2"/>
              <a:buChar char="ü"/>
            </a:pPr>
            <a:r>
              <a:rPr lang="en-US" sz="1500" dirty="0"/>
              <a:t>Transfer one co-owner’s share to a third party.</a:t>
            </a:r>
          </a:p>
          <a:p>
            <a:pPr>
              <a:lnSpc>
                <a:spcPct val="150000"/>
              </a:lnSpc>
            </a:pPr>
            <a:r>
              <a:rPr lang="en-US" sz="1500" dirty="0"/>
              <a:t>Must be effected by a conveyancer and registered in the relevant Deeds Registry.</a:t>
            </a:r>
          </a:p>
        </p:txBody>
      </p:sp>
      <p:pic>
        <p:nvPicPr>
          <p:cNvPr id="7" name="Picture Placeholder 6"/>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50" r="11550"/>
          <a:stretch>
            <a:fillRect/>
          </a:stretch>
        </p:blipFill>
        <p:spPr/>
      </p:pic>
    </p:spTree>
    <p:extLst>
      <p:ext uri="{BB962C8B-B14F-4D97-AF65-F5344CB8AC3E}">
        <p14:creationId xmlns:p14="http://schemas.microsoft.com/office/powerpoint/2010/main" val="2478258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4294967295"/>
          </p:nvPr>
        </p:nvSpPr>
        <p:spPr>
          <a:xfrm>
            <a:off x="734546" y="1172954"/>
            <a:ext cx="5165922" cy="5073650"/>
          </a:xfrm>
        </p:spPr>
        <p:txBody>
          <a:bodyPr>
            <a:normAutofit/>
          </a:bodyPr>
          <a:lstStyle/>
          <a:p>
            <a:pPr marL="0" indent="0" fontAlgn="base">
              <a:lnSpc>
                <a:spcPct val="200000"/>
              </a:lnSpc>
              <a:buNone/>
            </a:pPr>
            <a:r>
              <a:rPr lang="en-GB" sz="1500" b="1" dirty="0" smtClean="0"/>
              <a:t>Uncontested divorce</a:t>
            </a:r>
            <a:endParaRPr lang="en-ZA" sz="1500" b="1" dirty="0" smtClean="0"/>
          </a:p>
          <a:p>
            <a:pPr marL="285750" indent="-285750" fontAlgn="base">
              <a:lnSpc>
                <a:spcPct val="200000"/>
              </a:lnSpc>
              <a:buFont typeface="Arial" panose="020B0604020202020204" pitchFamily="34" charset="0"/>
              <a:buChar char="•"/>
            </a:pPr>
            <a:r>
              <a:rPr lang="en-ZA" sz="1500" dirty="0" smtClean="0"/>
              <a:t>Regulated by a consent paper/settlement agreement.</a:t>
            </a:r>
          </a:p>
          <a:p>
            <a:pPr marL="285750" indent="-285750" fontAlgn="base">
              <a:lnSpc>
                <a:spcPct val="200000"/>
              </a:lnSpc>
              <a:buFont typeface="Arial" panose="020B0604020202020204" pitchFamily="34" charset="0"/>
              <a:buChar char="•"/>
            </a:pPr>
            <a:r>
              <a:rPr lang="en-ZA" sz="1500" dirty="0" smtClean="0"/>
              <a:t>Determines how immovable property registered in both parties’ names must be dealt with post-divorce.</a:t>
            </a:r>
            <a:r>
              <a:rPr lang="en-GB" sz="1500" dirty="0"/>
              <a:t> </a:t>
            </a:r>
            <a:endParaRPr lang="en-GB" sz="1500" dirty="0" smtClean="0"/>
          </a:p>
          <a:p>
            <a:pPr marL="285750" indent="-285750" fontAlgn="base">
              <a:lnSpc>
                <a:spcPct val="200000"/>
              </a:lnSpc>
              <a:buFont typeface="Arial" panose="020B0604020202020204" pitchFamily="34" charset="0"/>
              <a:buChar char="•"/>
            </a:pPr>
            <a:r>
              <a:rPr lang="en-GB" sz="1500" dirty="0" smtClean="0"/>
              <a:t>The parties’ marital regime determines how transfer takes place.</a:t>
            </a:r>
          </a:p>
          <a:p>
            <a:pPr marL="285750" indent="-285750" fontAlgn="base">
              <a:buFont typeface="Arial" panose="020B0604020202020204" pitchFamily="34" charset="0"/>
              <a:buChar char="•"/>
            </a:pPr>
            <a:endParaRPr lang="en-ZA" dirty="0"/>
          </a:p>
        </p:txBody>
      </p:sp>
      <p:sp>
        <p:nvSpPr>
          <p:cNvPr id="5" name="Text Placeholder 4"/>
          <p:cNvSpPr>
            <a:spLocks noGrp="1"/>
          </p:cNvSpPr>
          <p:nvPr>
            <p:ph type="body" sz="quarter" idx="4294967295"/>
          </p:nvPr>
        </p:nvSpPr>
        <p:spPr>
          <a:xfrm>
            <a:off x="6873876" y="1195868"/>
            <a:ext cx="4922310" cy="5073650"/>
          </a:xfrm>
        </p:spPr>
        <p:txBody>
          <a:bodyPr>
            <a:normAutofit/>
          </a:bodyPr>
          <a:lstStyle/>
          <a:p>
            <a:pPr marL="0" indent="0" fontAlgn="base">
              <a:lnSpc>
                <a:spcPct val="200000"/>
              </a:lnSpc>
              <a:buNone/>
            </a:pPr>
            <a:r>
              <a:rPr lang="en-GB" sz="1500" b="1" dirty="0" smtClean="0"/>
              <a:t>Contested divorce</a:t>
            </a:r>
          </a:p>
          <a:p>
            <a:pPr marL="285750" indent="-285750" fontAlgn="base">
              <a:lnSpc>
                <a:spcPct val="200000"/>
              </a:lnSpc>
              <a:buFont typeface="Arial" panose="020B0604020202020204" pitchFamily="34" charset="0"/>
              <a:buChar char="•"/>
            </a:pPr>
            <a:r>
              <a:rPr lang="en-GB" sz="1500" dirty="0" smtClean="0"/>
              <a:t>The parties cannot agree </a:t>
            </a:r>
            <a:r>
              <a:rPr lang="en-GB" sz="1500" dirty="0"/>
              <a:t>on the division of </a:t>
            </a:r>
            <a:r>
              <a:rPr lang="en-GB" sz="1500" dirty="0" smtClean="0"/>
              <a:t>assets.</a:t>
            </a:r>
          </a:p>
          <a:p>
            <a:pPr marL="285750" indent="-285750" fontAlgn="base">
              <a:lnSpc>
                <a:spcPct val="200000"/>
              </a:lnSpc>
              <a:buFont typeface="Arial" panose="020B0604020202020204" pitchFamily="34" charset="0"/>
              <a:buChar char="•"/>
            </a:pPr>
            <a:r>
              <a:rPr lang="en-GB" sz="1500" dirty="0"/>
              <a:t>C</a:t>
            </a:r>
            <a:r>
              <a:rPr lang="en-GB" sz="1500" dirty="0" smtClean="0"/>
              <a:t>ourt </a:t>
            </a:r>
            <a:r>
              <a:rPr lang="en-GB" sz="1500" dirty="0"/>
              <a:t>will resolve the various disputes with reference to </a:t>
            </a:r>
            <a:r>
              <a:rPr lang="en-GB" sz="1500" dirty="0" smtClean="0"/>
              <a:t>the marital </a:t>
            </a:r>
            <a:r>
              <a:rPr lang="en-GB" sz="1500" dirty="0"/>
              <a:t>regime. </a:t>
            </a:r>
            <a:endParaRPr lang="en-GB" sz="1500" dirty="0" smtClean="0"/>
          </a:p>
          <a:p>
            <a:pPr marL="285750" indent="-285750" fontAlgn="base">
              <a:lnSpc>
                <a:spcPct val="200000"/>
              </a:lnSpc>
              <a:buFont typeface="Arial" panose="020B0604020202020204" pitchFamily="34" charset="0"/>
              <a:buChar char="•"/>
            </a:pPr>
            <a:r>
              <a:rPr lang="en-GB" sz="1500" dirty="0"/>
              <a:t>S</a:t>
            </a:r>
            <a:r>
              <a:rPr lang="en-GB" sz="1500" dirty="0" smtClean="0"/>
              <a:t>pouse’s </a:t>
            </a:r>
            <a:r>
              <a:rPr lang="en-GB" sz="1500" dirty="0" smtClean="0"/>
              <a:t>interest </a:t>
            </a:r>
            <a:r>
              <a:rPr lang="en-GB" sz="1500" dirty="0"/>
              <a:t>in the property is protected by their personal right </a:t>
            </a:r>
            <a:r>
              <a:rPr lang="en-GB" sz="1500" dirty="0" smtClean="0"/>
              <a:t>acquired via </a:t>
            </a:r>
            <a:r>
              <a:rPr lang="en-GB" sz="1500" dirty="0"/>
              <a:t>the divorce order. </a:t>
            </a:r>
            <a:endParaRPr lang="en-GB" sz="1500" dirty="0" smtClean="0"/>
          </a:p>
          <a:p>
            <a:pPr marL="285750" indent="-285750" fontAlgn="base">
              <a:lnSpc>
                <a:spcPct val="200000"/>
              </a:lnSpc>
              <a:buFont typeface="Arial" panose="020B0604020202020204" pitchFamily="34" charset="0"/>
              <a:buChar char="•"/>
            </a:pPr>
            <a:r>
              <a:rPr lang="en-GB" sz="1500" dirty="0" smtClean="0"/>
              <a:t>The </a:t>
            </a:r>
            <a:r>
              <a:rPr lang="en-GB" sz="1500" dirty="0"/>
              <a:t>other spouse cannot alienate their </a:t>
            </a:r>
            <a:r>
              <a:rPr lang="en-GB" sz="1500" dirty="0" smtClean="0"/>
              <a:t>share.</a:t>
            </a:r>
            <a:endParaRPr lang="en-ZA" sz="1500" b="1" dirty="0"/>
          </a:p>
        </p:txBody>
      </p:sp>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Specific instances of half-share transfers: Divorce</a:t>
            </a:r>
            <a:endParaRPr lang="en-ZA" sz="2400" dirty="0"/>
          </a:p>
        </p:txBody>
      </p:sp>
    </p:spTree>
    <p:extLst>
      <p:ext uri="{BB962C8B-B14F-4D97-AF65-F5344CB8AC3E}">
        <p14:creationId xmlns:p14="http://schemas.microsoft.com/office/powerpoint/2010/main" val="4086326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87064" y="578734"/>
            <a:ext cx="5309121" cy="705780"/>
          </a:xfrm>
        </p:spPr>
        <p:txBody>
          <a:bodyPr/>
          <a:lstStyle/>
          <a:p>
            <a:r>
              <a:rPr lang="en-ZA" dirty="0" smtClean="0"/>
              <a:t>Married out of community of property</a:t>
            </a:r>
            <a:endParaRPr lang="en-ZA"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4904" r="14904"/>
          <a:stretch>
            <a:fillRect/>
          </a:stretch>
        </p:blipFill>
        <p:spPr>
          <a:xfrm>
            <a:off x="706438" y="576263"/>
            <a:ext cx="5229225" cy="4945062"/>
          </a:xfrm>
        </p:spPr>
      </p:pic>
      <p:sp>
        <p:nvSpPr>
          <p:cNvPr id="4" name="Text Placeholder 3"/>
          <p:cNvSpPr>
            <a:spLocks noGrp="1"/>
          </p:cNvSpPr>
          <p:nvPr>
            <p:ph type="body" sz="quarter" idx="11"/>
          </p:nvPr>
        </p:nvSpPr>
        <p:spPr>
          <a:xfrm>
            <a:off x="6487063" y="1155295"/>
            <a:ext cx="5309121" cy="4857315"/>
          </a:xfrm>
        </p:spPr>
        <p:txBody>
          <a:bodyPr>
            <a:noAutofit/>
          </a:bodyPr>
          <a:lstStyle/>
          <a:p>
            <a:pPr fontAlgn="base">
              <a:lnSpc>
                <a:spcPct val="200000"/>
              </a:lnSpc>
            </a:pPr>
            <a:r>
              <a:rPr lang="en-GB" sz="1500" dirty="0" smtClean="0"/>
              <a:t>These half-share </a:t>
            </a:r>
            <a:r>
              <a:rPr lang="en-GB" sz="1500" dirty="0"/>
              <a:t>transfers </a:t>
            </a:r>
            <a:r>
              <a:rPr lang="en-GB" sz="1500" dirty="0" smtClean="0"/>
              <a:t>occur </a:t>
            </a:r>
            <a:r>
              <a:rPr lang="en-GB" sz="1500" dirty="0"/>
              <a:t>in the conventional way.</a:t>
            </a:r>
            <a:endParaRPr lang="en-ZA" sz="1500" dirty="0"/>
          </a:p>
          <a:p>
            <a:pPr fontAlgn="base">
              <a:lnSpc>
                <a:spcPct val="200000"/>
              </a:lnSpc>
            </a:pPr>
            <a:r>
              <a:rPr lang="en-ZA" sz="1500" dirty="0"/>
              <a:t>Requires the payment of </a:t>
            </a:r>
            <a:r>
              <a:rPr lang="en-ZA" sz="1500" dirty="0" smtClean="0"/>
              <a:t>the usual costs and disbursements.</a:t>
            </a:r>
            <a:endParaRPr lang="en-ZA" sz="1500" dirty="0"/>
          </a:p>
          <a:p>
            <a:pPr fontAlgn="base">
              <a:lnSpc>
                <a:spcPct val="200000"/>
              </a:lnSpc>
            </a:pPr>
            <a:r>
              <a:rPr lang="en-ZA" sz="1500" dirty="0"/>
              <a:t> These amounts must be paid to the conveyancer before lodgement.</a:t>
            </a:r>
          </a:p>
          <a:p>
            <a:pPr fontAlgn="base">
              <a:lnSpc>
                <a:spcPct val="200000"/>
              </a:lnSpc>
            </a:pPr>
            <a:r>
              <a:rPr lang="en-US" sz="1500" dirty="0" smtClean="0"/>
              <a:t>Share is </a:t>
            </a:r>
            <a:r>
              <a:rPr lang="en-US" sz="1500" dirty="0"/>
              <a:t>undivided and can only be equated to percentages, not a specific portion of the property. </a:t>
            </a:r>
            <a:r>
              <a:rPr lang="en-GB" sz="1500" dirty="0"/>
              <a:t> </a:t>
            </a:r>
            <a:endParaRPr lang="en-ZA" sz="1500" dirty="0"/>
          </a:p>
          <a:p>
            <a:pPr fontAlgn="base">
              <a:lnSpc>
                <a:spcPct val="200000"/>
              </a:lnSpc>
            </a:pPr>
            <a:r>
              <a:rPr lang="en-GB" sz="1500" dirty="0"/>
              <a:t>If the divorce order is silent on immovable property, </a:t>
            </a:r>
            <a:r>
              <a:rPr lang="en-GB" sz="1500" dirty="0" smtClean="0"/>
              <a:t>the current owner </a:t>
            </a:r>
            <a:r>
              <a:rPr lang="en-GB" sz="1500" dirty="0"/>
              <a:t>will retain ownership. </a:t>
            </a:r>
          </a:p>
        </p:txBody>
      </p:sp>
    </p:spTree>
    <p:extLst>
      <p:ext uri="{BB962C8B-B14F-4D97-AF65-F5344CB8AC3E}">
        <p14:creationId xmlns:p14="http://schemas.microsoft.com/office/powerpoint/2010/main" val="2519823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6762" y="578734"/>
            <a:ext cx="10959423" cy="705780"/>
          </a:xfrm>
        </p:spPr>
        <p:txBody>
          <a:bodyPr/>
          <a:lstStyle/>
          <a:p>
            <a:r>
              <a:rPr lang="en-ZA" dirty="0" smtClean="0"/>
              <a:t>Married in of community of property: Section 45</a:t>
            </a:r>
            <a:r>
              <a:rPr lang="en-ZA" i="1" dirty="0" smtClean="0"/>
              <a:t>bis</a:t>
            </a:r>
            <a:r>
              <a:rPr lang="en-ZA" dirty="0" smtClean="0"/>
              <a:t> application</a:t>
            </a:r>
            <a:endParaRPr lang="en-ZA" dirty="0"/>
          </a:p>
        </p:txBody>
      </p:sp>
      <p:sp>
        <p:nvSpPr>
          <p:cNvPr id="4" name="Text Placeholder 3"/>
          <p:cNvSpPr>
            <a:spLocks noGrp="1"/>
          </p:cNvSpPr>
          <p:nvPr>
            <p:ph type="body" sz="quarter" idx="11"/>
          </p:nvPr>
        </p:nvSpPr>
        <p:spPr>
          <a:xfrm>
            <a:off x="750498" y="1249544"/>
            <a:ext cx="11045687" cy="4486558"/>
          </a:xfrm>
        </p:spPr>
        <p:txBody>
          <a:bodyPr>
            <a:noAutofit/>
          </a:bodyPr>
          <a:lstStyle/>
          <a:p>
            <a:pPr fontAlgn="base">
              <a:lnSpc>
                <a:spcPct val="200000"/>
              </a:lnSpc>
            </a:pPr>
            <a:r>
              <a:rPr lang="en-GB" dirty="0"/>
              <a:t>The half-share transfer is regulated by section 45</a:t>
            </a:r>
            <a:r>
              <a:rPr lang="en-GB" i="1" dirty="0"/>
              <a:t>bis</a:t>
            </a:r>
            <a:r>
              <a:rPr lang="en-GB" dirty="0"/>
              <a:t> of the Deeds Registries Act.</a:t>
            </a:r>
          </a:p>
          <a:p>
            <a:pPr fontAlgn="base">
              <a:lnSpc>
                <a:spcPct val="200000"/>
              </a:lnSpc>
            </a:pPr>
            <a:r>
              <a:rPr lang="en-GB" dirty="0"/>
              <a:t>Ab</a:t>
            </a:r>
            <a:r>
              <a:rPr lang="en-US" dirty="0" err="1"/>
              <a:t>breviated</a:t>
            </a:r>
            <a:r>
              <a:rPr lang="en-US" dirty="0"/>
              <a:t> route: Takes place by way of application to the Registrar of Deeds.</a:t>
            </a:r>
          </a:p>
          <a:p>
            <a:pPr fontAlgn="base">
              <a:lnSpc>
                <a:spcPct val="200000"/>
              </a:lnSpc>
            </a:pPr>
            <a:r>
              <a:rPr lang="en-US" dirty="0"/>
              <a:t>Specifically caters for marriages in community of property dissolved through divorce or death. </a:t>
            </a:r>
            <a:endParaRPr lang="en-ZA" dirty="0"/>
          </a:p>
          <a:p>
            <a:pPr fontAlgn="base">
              <a:lnSpc>
                <a:spcPct val="200000"/>
              </a:lnSpc>
            </a:pPr>
            <a:r>
              <a:rPr lang="en-ZA" dirty="0"/>
              <a:t>The spouse who received the other’s half-share must apply to the Registrar of Deeds to endorse the current title deed to reflect them as the sole owner.</a:t>
            </a:r>
          </a:p>
          <a:p>
            <a:pPr fontAlgn="base">
              <a:lnSpc>
                <a:spcPct val="200000"/>
              </a:lnSpc>
            </a:pPr>
            <a:r>
              <a:rPr lang="en-ZA" dirty="0" smtClean="0"/>
              <a:t>If </a:t>
            </a:r>
            <a:r>
              <a:rPr lang="en-ZA" dirty="0"/>
              <a:t>the property is to be divided in equal shares, both parties must make application. </a:t>
            </a:r>
            <a:endParaRPr lang="en-ZA" dirty="0" smtClean="0"/>
          </a:p>
          <a:p>
            <a:pPr fontAlgn="base">
              <a:lnSpc>
                <a:spcPct val="200000"/>
              </a:lnSpc>
            </a:pPr>
            <a:r>
              <a:rPr lang="en-ZA" dirty="0" smtClean="0"/>
              <a:t>They’ll </a:t>
            </a:r>
            <a:r>
              <a:rPr lang="en-ZA" dirty="0"/>
              <a:t>each receive undivided half-shares.</a:t>
            </a:r>
          </a:p>
        </p:txBody>
      </p:sp>
    </p:spTree>
    <p:extLst>
      <p:ext uri="{BB962C8B-B14F-4D97-AF65-F5344CB8AC3E}">
        <p14:creationId xmlns:p14="http://schemas.microsoft.com/office/powerpoint/2010/main" val="21993500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a:xfrm>
            <a:off x="705955" y="578734"/>
            <a:ext cx="5220392" cy="705780"/>
          </a:xfrm>
        </p:spPr>
        <p:txBody>
          <a:bodyPr/>
          <a:lstStyle/>
          <a:p>
            <a:r>
              <a:rPr lang="en-ZA" dirty="0" smtClean="0"/>
              <a:t>Inheritance: Death of spouse married in community of property </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465668"/>
            <a:ext cx="5427426" cy="4891999"/>
          </a:xfrm>
        </p:spPr>
        <p:txBody>
          <a:bodyPr>
            <a:normAutofit/>
          </a:bodyPr>
          <a:lstStyle/>
          <a:p>
            <a:pPr fontAlgn="base">
              <a:lnSpc>
                <a:spcPct val="200000"/>
              </a:lnSpc>
            </a:pPr>
            <a:r>
              <a:rPr lang="en-US" sz="1500" dirty="0"/>
              <a:t>The other spouse is automatically entitled to an undivided half-share of the property.</a:t>
            </a:r>
          </a:p>
          <a:p>
            <a:pPr fontAlgn="base">
              <a:lnSpc>
                <a:spcPct val="200000"/>
              </a:lnSpc>
            </a:pPr>
            <a:r>
              <a:rPr lang="en-US" sz="1500" dirty="0"/>
              <a:t>If the deceased spouse bequeaths their share </a:t>
            </a:r>
            <a:r>
              <a:rPr lang="en-US" sz="1500" dirty="0" smtClean="0"/>
              <a:t>to the </a:t>
            </a:r>
            <a:r>
              <a:rPr lang="en-US" sz="1500" dirty="0"/>
              <a:t>other in terms of a will, transfer will take place in accordance </a:t>
            </a:r>
            <a:r>
              <a:rPr lang="en-US" sz="1500" dirty="0" smtClean="0"/>
              <a:t>with </a:t>
            </a:r>
            <a:r>
              <a:rPr lang="en-US" sz="1500" dirty="0"/>
              <a:t>section 45(1</a:t>
            </a:r>
            <a:r>
              <a:rPr lang="en-US" sz="1500" dirty="0" smtClean="0"/>
              <a:t>), </a:t>
            </a:r>
            <a:r>
              <a:rPr lang="en-US" sz="1500" dirty="0"/>
              <a:t>unless the spouse is not the sole heir.</a:t>
            </a:r>
          </a:p>
          <a:p>
            <a:pPr fontAlgn="base">
              <a:lnSpc>
                <a:spcPct val="200000"/>
              </a:lnSpc>
            </a:pPr>
            <a:r>
              <a:rPr lang="en-US" sz="1500" dirty="0"/>
              <a:t> The Liquidation &amp; Distribution Account must be advertised for the prescribed period and be free from objections. </a:t>
            </a:r>
            <a:endParaRPr lang="en-US" sz="1500" dirty="0" smtClean="0"/>
          </a:p>
          <a:p>
            <a:pPr fontAlgn="base">
              <a:lnSpc>
                <a:spcPct val="200000"/>
              </a:lnSpc>
            </a:pPr>
            <a:r>
              <a:rPr lang="en-US" sz="1500" dirty="0" smtClean="0"/>
              <a:t>Fewer legal documents are lodged.</a:t>
            </a:r>
            <a:endParaRPr lang="en-US" sz="15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56" r="11556"/>
          <a:stretch>
            <a:fillRect/>
          </a:stretch>
        </p:blipFill>
        <p:spPr>
          <a:xfrm>
            <a:off x="6494106" y="576263"/>
            <a:ext cx="5302079" cy="4945644"/>
          </a:xfrm>
        </p:spPr>
      </p:pic>
    </p:spTree>
    <p:extLst>
      <p:ext uri="{BB962C8B-B14F-4D97-AF65-F5344CB8AC3E}">
        <p14:creationId xmlns:p14="http://schemas.microsoft.com/office/powerpoint/2010/main" val="2076307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87064" y="578734"/>
            <a:ext cx="5309121" cy="705780"/>
          </a:xfrm>
        </p:spPr>
        <p:txBody>
          <a:bodyPr/>
          <a:lstStyle/>
          <a:p>
            <a:r>
              <a:rPr lang="en-ZA" dirty="0" smtClean="0"/>
              <a:t>Other </a:t>
            </a:r>
            <a:r>
              <a:rPr lang="en-ZA" dirty="0"/>
              <a:t>instances where property is inherited </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4735" r="14735"/>
          <a:stretch>
            <a:fillRect/>
          </a:stretch>
        </p:blipFill>
        <p:spPr>
          <a:xfrm>
            <a:off x="706438" y="576263"/>
            <a:ext cx="5229225" cy="4945062"/>
          </a:xfrm>
        </p:spPr>
      </p:pic>
      <p:sp>
        <p:nvSpPr>
          <p:cNvPr id="4" name="Text Placeholder 3"/>
          <p:cNvSpPr>
            <a:spLocks noGrp="1"/>
          </p:cNvSpPr>
          <p:nvPr>
            <p:ph type="body" sz="quarter" idx="11"/>
          </p:nvPr>
        </p:nvSpPr>
        <p:spPr>
          <a:xfrm>
            <a:off x="6487063" y="1396657"/>
            <a:ext cx="5309121" cy="4857315"/>
          </a:xfrm>
        </p:spPr>
        <p:txBody>
          <a:bodyPr>
            <a:noAutofit/>
          </a:bodyPr>
          <a:lstStyle/>
          <a:p>
            <a:pPr marL="0" indent="0" fontAlgn="base">
              <a:lnSpc>
                <a:spcPct val="210000"/>
              </a:lnSpc>
              <a:buNone/>
            </a:pPr>
            <a:r>
              <a:rPr lang="en-ZA" b="1" dirty="0"/>
              <a:t>Deceased died with a will:</a:t>
            </a:r>
          </a:p>
          <a:p>
            <a:pPr fontAlgn="base">
              <a:lnSpc>
                <a:spcPct val="210000"/>
              </a:lnSpc>
            </a:pPr>
            <a:r>
              <a:rPr lang="en-ZA" dirty="0" smtClean="0"/>
              <a:t>Half-share transfer </a:t>
            </a:r>
            <a:r>
              <a:rPr lang="en-ZA" dirty="0"/>
              <a:t>will take place via conventional transfer in line with the contents of the will</a:t>
            </a:r>
            <a:r>
              <a:rPr lang="en-ZA" dirty="0" smtClean="0"/>
              <a:t>.</a:t>
            </a:r>
            <a:endParaRPr lang="en-ZA" dirty="0"/>
          </a:p>
          <a:p>
            <a:pPr marL="0" indent="0" fontAlgn="base">
              <a:lnSpc>
                <a:spcPct val="210000"/>
              </a:lnSpc>
              <a:buNone/>
            </a:pPr>
            <a:r>
              <a:rPr lang="en-ZA" b="1" dirty="0"/>
              <a:t>Deceased died without a will:</a:t>
            </a:r>
          </a:p>
          <a:p>
            <a:pPr fontAlgn="base">
              <a:lnSpc>
                <a:spcPct val="210000"/>
              </a:lnSpc>
            </a:pPr>
            <a:r>
              <a:rPr lang="en-ZA" dirty="0"/>
              <a:t>T</a:t>
            </a:r>
            <a:r>
              <a:rPr lang="en-ZA" dirty="0" smtClean="0"/>
              <a:t>he </a:t>
            </a:r>
            <a:r>
              <a:rPr lang="en-ZA" dirty="0"/>
              <a:t>property will be transferred in terms of the provisions of the Intestate Succession Act. </a:t>
            </a:r>
          </a:p>
          <a:p>
            <a:pPr fontAlgn="base">
              <a:lnSpc>
                <a:spcPct val="210000"/>
              </a:lnSpc>
            </a:pPr>
            <a:r>
              <a:rPr lang="en-ZA" dirty="0"/>
              <a:t>Example: If the deceased is survived by a spouse and descendants, the property will devolve upon the surviving spouse and descendants jointly in certain shares.</a:t>
            </a:r>
          </a:p>
        </p:txBody>
      </p:sp>
    </p:spTree>
    <p:extLst>
      <p:ext uri="{BB962C8B-B14F-4D97-AF65-F5344CB8AC3E}">
        <p14:creationId xmlns:p14="http://schemas.microsoft.com/office/powerpoint/2010/main" val="41716718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a:xfrm>
            <a:off x="705955" y="578734"/>
            <a:ext cx="5220392" cy="705780"/>
          </a:xfrm>
        </p:spPr>
        <p:txBody>
          <a:bodyPr/>
          <a:lstStyle/>
          <a:p>
            <a:r>
              <a:rPr lang="en-ZA" dirty="0" smtClean="0"/>
              <a:t>Valuations</a:t>
            </a:r>
            <a:endParaRPr lang="en-GB" dirty="0"/>
          </a:p>
        </p:txBody>
      </p:sp>
      <p:pic>
        <p:nvPicPr>
          <p:cNvPr id="6" name="Picture Placeholder 5" descr="A group of women standing outside a building&#10;&#10;AI-generated content may be incorrect.">
            <a:extLst>
              <a:ext uri="{FF2B5EF4-FFF2-40B4-BE49-F238E27FC236}">
                <a16:creationId xmlns:a16="http://schemas.microsoft.com/office/drawing/2014/main" id="{B3648F91-B14A-7A7E-F239-DECA9E752185}"/>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l="49" r="49"/>
          <a:stretch/>
        </p:blipFill>
        <p:spPr>
          <a:xfrm>
            <a:off x="6307494" y="576263"/>
            <a:ext cx="5488691" cy="4945644"/>
          </a:xfrm>
        </p:spPr>
      </p:pic>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034348"/>
            <a:ext cx="5427426" cy="4891999"/>
          </a:xfrm>
        </p:spPr>
        <p:txBody>
          <a:bodyPr>
            <a:normAutofit/>
          </a:bodyPr>
          <a:lstStyle/>
          <a:p>
            <a:pPr fontAlgn="base">
              <a:lnSpc>
                <a:spcPct val="200000"/>
              </a:lnSpc>
            </a:pPr>
            <a:r>
              <a:rPr lang="en-ZA" sz="1500" dirty="0"/>
              <a:t>It is necessary to obtain two estate agents’ valuations. </a:t>
            </a:r>
          </a:p>
          <a:p>
            <a:pPr fontAlgn="base">
              <a:lnSpc>
                <a:spcPct val="200000"/>
              </a:lnSpc>
            </a:pPr>
            <a:r>
              <a:rPr lang="en-ZA" sz="1500" dirty="0"/>
              <a:t>A valuator is not required. </a:t>
            </a:r>
          </a:p>
          <a:p>
            <a:pPr fontAlgn="base">
              <a:lnSpc>
                <a:spcPct val="200000"/>
              </a:lnSpc>
            </a:pPr>
            <a:r>
              <a:rPr lang="en-ZA" sz="1500" dirty="0"/>
              <a:t>The valuations must be on an estate agent’s letterhead and signed by the estate agent before SARS will accept them.</a:t>
            </a:r>
          </a:p>
          <a:p>
            <a:pPr fontAlgn="base">
              <a:lnSpc>
                <a:spcPct val="200000"/>
              </a:lnSpc>
            </a:pPr>
            <a:r>
              <a:rPr lang="en-ZA" sz="1500" dirty="0"/>
              <a:t>SARS selects the highest amount.</a:t>
            </a:r>
          </a:p>
          <a:p>
            <a:pPr fontAlgn="base">
              <a:lnSpc>
                <a:spcPct val="200000"/>
              </a:lnSpc>
            </a:pPr>
            <a:r>
              <a:rPr lang="en-ZA" sz="1500" dirty="0"/>
              <a:t>If the valuation is higher than the purchase price, that is the amount that transfer duty is payable </a:t>
            </a:r>
            <a:r>
              <a:rPr lang="en-ZA" sz="1500" dirty="0" smtClean="0"/>
              <a:t>on.</a:t>
            </a:r>
            <a:endParaRPr lang="en-US" sz="1500" dirty="0"/>
          </a:p>
        </p:txBody>
      </p:sp>
    </p:spTree>
    <p:extLst>
      <p:ext uri="{BB962C8B-B14F-4D97-AF65-F5344CB8AC3E}">
        <p14:creationId xmlns:p14="http://schemas.microsoft.com/office/powerpoint/2010/main" val="2429050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50506" y="691641"/>
            <a:ext cx="11245680" cy="705780"/>
          </a:xfrm>
        </p:spPr>
        <p:txBody>
          <a:bodyPr/>
          <a:lstStyle/>
          <a:p>
            <a:r>
              <a:rPr lang="en-ZA" dirty="0" smtClean="0"/>
              <a:t>Transfer duty exemptions</a:t>
            </a:r>
            <a:endParaRPr lang="en-ZA" dirty="0"/>
          </a:p>
        </p:txBody>
      </p:sp>
      <p:sp>
        <p:nvSpPr>
          <p:cNvPr id="4" name="Text Placeholder 3"/>
          <p:cNvSpPr>
            <a:spLocks noGrp="1"/>
          </p:cNvSpPr>
          <p:nvPr>
            <p:ph type="body" sz="quarter" idx="11"/>
          </p:nvPr>
        </p:nvSpPr>
        <p:spPr>
          <a:xfrm>
            <a:off x="550507" y="1232755"/>
            <a:ext cx="11245678" cy="4857315"/>
          </a:xfrm>
        </p:spPr>
        <p:txBody>
          <a:bodyPr>
            <a:noAutofit/>
          </a:bodyPr>
          <a:lstStyle/>
          <a:p>
            <a:pPr fontAlgn="base">
              <a:lnSpc>
                <a:spcPct val="200000"/>
              </a:lnSpc>
            </a:pPr>
            <a:r>
              <a:rPr lang="en-GB" sz="1500" dirty="0"/>
              <a:t>Transfer duty is usually payable upon the acquisition of property.</a:t>
            </a:r>
          </a:p>
          <a:p>
            <a:pPr fontAlgn="base">
              <a:lnSpc>
                <a:spcPct val="200000"/>
              </a:lnSpc>
            </a:pPr>
            <a:r>
              <a:rPr lang="en-GB" sz="1500" dirty="0"/>
              <a:t>Under the Transfer Duty Act, payment of transfer duty is exempt </a:t>
            </a:r>
            <a:r>
              <a:rPr lang="en-GB" sz="1500" dirty="0" smtClean="0"/>
              <a:t>in some instances:</a:t>
            </a:r>
          </a:p>
          <a:p>
            <a:pPr lvl="1" fontAlgn="base">
              <a:lnSpc>
                <a:spcPct val="200000"/>
              </a:lnSpc>
              <a:buFont typeface="Wingdings" panose="05000000000000000000" pitchFamily="2" charset="2"/>
              <a:buChar char="ü"/>
            </a:pPr>
            <a:r>
              <a:rPr lang="en-GB" sz="1500" dirty="0" smtClean="0"/>
              <a:t>The property is </a:t>
            </a:r>
            <a:r>
              <a:rPr lang="en-GB" sz="1500" dirty="0"/>
              <a:t>disposed of by one spouse to another in terms of a divorce </a:t>
            </a:r>
            <a:r>
              <a:rPr lang="en-GB" sz="1500" dirty="0" smtClean="0"/>
              <a:t>order. </a:t>
            </a:r>
            <a:endParaRPr lang="en-GB" sz="1500" dirty="0"/>
          </a:p>
          <a:p>
            <a:pPr lvl="1" fontAlgn="base">
              <a:lnSpc>
                <a:spcPct val="200000"/>
              </a:lnSpc>
              <a:buFont typeface="Wingdings" panose="05000000000000000000" pitchFamily="2" charset="2"/>
              <a:buChar char="ü"/>
            </a:pPr>
            <a:r>
              <a:rPr lang="en-GB" sz="1500" dirty="0" smtClean="0"/>
              <a:t>The property </a:t>
            </a:r>
            <a:r>
              <a:rPr lang="en-GB" sz="1500" dirty="0"/>
              <a:t>is </a:t>
            </a:r>
            <a:r>
              <a:rPr lang="en-GB" sz="1500" dirty="0" smtClean="0"/>
              <a:t>inherited</a:t>
            </a:r>
            <a:r>
              <a:rPr lang="en-GB" sz="1500" dirty="0"/>
              <a:t> </a:t>
            </a:r>
            <a:r>
              <a:rPr lang="en-GB" sz="1500" dirty="0" smtClean="0"/>
              <a:t>in terms of a will.</a:t>
            </a:r>
            <a:endParaRPr lang="en-GB" sz="1500" dirty="0"/>
          </a:p>
          <a:p>
            <a:pPr fontAlgn="base">
              <a:lnSpc>
                <a:spcPct val="200000"/>
              </a:lnSpc>
            </a:pPr>
            <a:r>
              <a:rPr lang="en-GB" sz="1500" dirty="0" smtClean="0"/>
              <a:t>The conveyancer applies to SARS for an exemption, which is lodged with the other documentation.</a:t>
            </a:r>
          </a:p>
          <a:p>
            <a:pPr fontAlgn="base">
              <a:lnSpc>
                <a:spcPct val="200000"/>
              </a:lnSpc>
            </a:pPr>
            <a:r>
              <a:rPr lang="en-GB" sz="1500" dirty="0"/>
              <a:t>T</a:t>
            </a:r>
            <a:r>
              <a:rPr lang="en-GB" sz="1500" dirty="0" smtClean="0"/>
              <a:t>he conveyancer’s fee is still payable in line with applicable tariffs.</a:t>
            </a:r>
            <a:endParaRPr lang="en-ZA" sz="1500" dirty="0"/>
          </a:p>
        </p:txBody>
      </p:sp>
    </p:spTree>
    <p:extLst>
      <p:ext uri="{BB962C8B-B14F-4D97-AF65-F5344CB8AC3E}">
        <p14:creationId xmlns:p14="http://schemas.microsoft.com/office/powerpoint/2010/main" val="34752460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6762" y="578734"/>
            <a:ext cx="10959423" cy="705780"/>
          </a:xfrm>
        </p:spPr>
        <p:txBody>
          <a:bodyPr/>
          <a:lstStyle/>
          <a:p>
            <a:r>
              <a:rPr lang="en-ZA" dirty="0" smtClean="0"/>
              <a:t>Dealing with the bond: Cancellation or substitution</a:t>
            </a:r>
            <a:endParaRPr lang="en-ZA" dirty="0"/>
          </a:p>
        </p:txBody>
      </p:sp>
      <p:sp>
        <p:nvSpPr>
          <p:cNvPr id="4" name="Text Placeholder 3"/>
          <p:cNvSpPr>
            <a:spLocks noGrp="1"/>
          </p:cNvSpPr>
          <p:nvPr>
            <p:ph type="body" sz="quarter" idx="11"/>
          </p:nvPr>
        </p:nvSpPr>
        <p:spPr>
          <a:xfrm>
            <a:off x="750498" y="1155296"/>
            <a:ext cx="11045687" cy="4486558"/>
          </a:xfrm>
        </p:spPr>
        <p:txBody>
          <a:bodyPr>
            <a:noAutofit/>
          </a:bodyPr>
          <a:lstStyle/>
          <a:p>
            <a:pPr fontAlgn="base">
              <a:lnSpc>
                <a:spcPct val="200000"/>
              </a:lnSpc>
            </a:pPr>
            <a:r>
              <a:rPr lang="en-ZA" sz="1500" dirty="0"/>
              <a:t>If there is an existing </a:t>
            </a:r>
            <a:r>
              <a:rPr lang="en-ZA" sz="1500" dirty="0" smtClean="0"/>
              <a:t>bond registered </a:t>
            </a:r>
            <a:r>
              <a:rPr lang="en-ZA" sz="1500" dirty="0"/>
              <a:t>in the name of both co-owners, it can be cancelled and a new bond registered in the name of the new sole owner. </a:t>
            </a:r>
          </a:p>
          <a:p>
            <a:pPr fontAlgn="base">
              <a:lnSpc>
                <a:spcPct val="200000"/>
              </a:lnSpc>
            </a:pPr>
            <a:r>
              <a:rPr lang="en-ZA" sz="1500" dirty="0"/>
              <a:t>This involves various </a:t>
            </a:r>
            <a:r>
              <a:rPr lang="en-ZA" sz="1500" dirty="0" smtClean="0"/>
              <a:t>costs, including bond </a:t>
            </a:r>
            <a:r>
              <a:rPr lang="en-ZA" sz="1500" dirty="0"/>
              <a:t>cancellation and registration fees.</a:t>
            </a:r>
          </a:p>
          <a:p>
            <a:pPr fontAlgn="base">
              <a:lnSpc>
                <a:spcPct val="200000"/>
              </a:lnSpc>
            </a:pPr>
            <a:r>
              <a:rPr lang="en-ZA" sz="1500" dirty="0"/>
              <a:t>Alternatively, one debtor/co-mortgagor can be substituted as the sole debtor/mortgagor under the bond. </a:t>
            </a:r>
          </a:p>
          <a:p>
            <a:pPr fontAlgn="base">
              <a:lnSpc>
                <a:spcPct val="200000"/>
              </a:lnSpc>
            </a:pPr>
            <a:r>
              <a:rPr lang="en-ZA" sz="1500" dirty="0"/>
              <a:t>Application must be made to the Registrar of </a:t>
            </a:r>
            <a:r>
              <a:rPr lang="en-ZA" sz="1500" dirty="0" smtClean="0"/>
              <a:t>Deeds.</a:t>
            </a:r>
          </a:p>
          <a:p>
            <a:pPr fontAlgn="base">
              <a:lnSpc>
                <a:spcPct val="200000"/>
              </a:lnSpc>
            </a:pPr>
            <a:r>
              <a:rPr lang="en-ZA" sz="1500" dirty="0" smtClean="0"/>
              <a:t>The </a:t>
            </a:r>
            <a:r>
              <a:rPr lang="en-ZA" sz="1500" dirty="0"/>
              <a:t>bondholder (bank) must consent and will first ensure that the new mortgagor can afford the bond repayments.</a:t>
            </a:r>
          </a:p>
          <a:p>
            <a:pPr fontAlgn="base">
              <a:lnSpc>
                <a:spcPct val="200000"/>
              </a:lnSpc>
            </a:pPr>
            <a:r>
              <a:rPr lang="en-ZA" sz="1500" dirty="0"/>
              <a:t>The deed will be endorsed to reflect the substitution of the debtor under the bond. </a:t>
            </a:r>
          </a:p>
          <a:p>
            <a:pPr fontAlgn="base">
              <a:lnSpc>
                <a:spcPct val="200000"/>
              </a:lnSpc>
            </a:pPr>
            <a:r>
              <a:rPr lang="en-ZA" sz="1500" dirty="0"/>
              <a:t>If the individual taking transfer cannot afford the bond, the property may be sold. </a:t>
            </a:r>
          </a:p>
        </p:txBody>
      </p:sp>
    </p:spTree>
    <p:extLst>
      <p:ext uri="{BB962C8B-B14F-4D97-AF65-F5344CB8AC3E}">
        <p14:creationId xmlns:p14="http://schemas.microsoft.com/office/powerpoint/2010/main" val="40617265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B41F2-4981-2E55-229E-FDCDDAE3BC68}"/>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1551579823"/>
      </p:ext>
    </p:extLst>
  </p:cSld>
  <p:clrMapOvr>
    <a:masterClrMapping/>
  </p:clrMapOvr>
</p:sld>
</file>

<file path=ppt/theme/theme1.xml><?xml version="1.0" encoding="utf-8"?>
<a:theme xmlns:a="http://schemas.openxmlformats.org/drawingml/2006/main" name="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2026" id="{A3D593B6-4C71-4884-BB28-195679BA7A2F}" vid="{34F283D1-4E6A-4D13-8BFD-3945947C566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1333</TotalTime>
  <Words>707</Words>
  <Application>Microsoft Office PowerPoint</Application>
  <PresentationFormat>Widescreen</PresentationFormat>
  <Paragraphs>65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Wingdings</vt:lpstr>
      <vt:lpstr>Office Theme</vt:lpstr>
      <vt:lpstr>Death or divorce:  Half-share transfers</vt:lpstr>
      <vt:lpstr>DISCLAIMER  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vt:lpstr>
      <vt:lpstr>What is a half-share transfer?</vt:lpstr>
      <vt:lpstr>Specific instances of half-share transfers: Divorce</vt:lpstr>
      <vt:lpstr>Married out of community of property</vt:lpstr>
      <vt:lpstr>Married in of community of property: Section 45bis application</vt:lpstr>
      <vt:lpstr>Inheritance: Death of spouse married in community of property </vt:lpstr>
      <vt:lpstr>Other instances where property is inherited </vt:lpstr>
      <vt:lpstr>Valuations</vt:lpstr>
      <vt:lpstr>Transfer duty exemptions</vt:lpstr>
      <vt:lpstr>Dealing with the bond: Cancellation or substitution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Commission &amp; Mandate Disputes</dc:title>
  <dc:creator>Dr Samantha Smith</dc:creator>
  <cp:lastModifiedBy>Samantha S</cp:lastModifiedBy>
  <cp:revision>12</cp:revision>
  <dcterms:created xsi:type="dcterms:W3CDTF">2025-12-17T09:54:40Z</dcterms:created>
  <dcterms:modified xsi:type="dcterms:W3CDTF">2026-02-06T07:04:03Z</dcterms:modified>
  <cp:contentStatus/>
</cp:coreProperties>
</file>