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721" r:id="rId3"/>
  </p:sldMasterIdLst>
  <p:notesMasterIdLst>
    <p:notesMasterId r:id="rId17"/>
  </p:notesMasterIdLst>
  <p:handoutMasterIdLst>
    <p:handoutMasterId r:id="rId18"/>
  </p:handoutMasterIdLst>
  <p:sldIdLst>
    <p:sldId id="310" r:id="rId4"/>
    <p:sldId id="300" r:id="rId5"/>
    <p:sldId id="281" r:id="rId6"/>
    <p:sldId id="289" r:id="rId7"/>
    <p:sldId id="311" r:id="rId8"/>
    <p:sldId id="287" r:id="rId9"/>
    <p:sldId id="306" r:id="rId10"/>
    <p:sldId id="313" r:id="rId11"/>
    <p:sldId id="308" r:id="rId12"/>
    <p:sldId id="314" r:id="rId13"/>
    <p:sldId id="309" r:id="rId14"/>
    <p:sldId id="305" r:id="rId15"/>
    <p:sldId id="27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oZ729T2RcdKxHD/8vRS3w==" hashData="RWhThKyL/1Ncz2JSJCU8mdGYc1GuW4RsB8Iv613/GTGd4FhxRvtwN+y6RZI+1WxAVkAAIbTW0240oAVwaSuCM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2026/02/06</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5167515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028729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757099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271140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3735784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1881773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9570476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286734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156700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829728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0720576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17322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187743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4757056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316098962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537150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657864562"/>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Staying compliant: POPIA and direct marketing</a:t>
            </a:r>
            <a:endParaRPr lang="en-ZA" dirty="0"/>
          </a:p>
        </p:txBody>
      </p:sp>
    </p:spTree>
    <p:extLst>
      <p:ext uri="{BB962C8B-B14F-4D97-AF65-F5344CB8AC3E}">
        <p14:creationId xmlns:p14="http://schemas.microsoft.com/office/powerpoint/2010/main" val="1105724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4" y="578734"/>
            <a:ext cx="11003963" cy="6008678"/>
          </a:xfrm>
        </p:spPr>
        <p:txBody>
          <a:bodyPr/>
          <a:lstStyle/>
          <a:p>
            <a:pPr algn="ctr"/>
            <a:r>
              <a:rPr lang="en-ZA" sz="2800" dirty="0" smtClean="0"/>
              <a:t>DISCLAIMER</a:t>
            </a:r>
            <a:br>
              <a:rPr lang="en-ZA" sz="2800" dirty="0" smtClean="0"/>
            </a:br>
            <a:r>
              <a:rPr lang="en-ZA" sz="2800" dirty="0"/>
              <a:t/>
            </a:r>
            <a:br>
              <a:rPr lang="en-ZA" sz="2800" dirty="0"/>
            </a:br>
            <a:r>
              <a:rPr lang="en-ZA" sz="21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Introduction: Key concerns from a compliance viewpoint</a:t>
            </a:r>
            <a:endParaRPr lang="en-GB" dirty="0"/>
          </a:p>
        </p:txBody>
      </p:sp>
      <p:pic>
        <p:nvPicPr>
          <p:cNvPr id="6" name="Picture Placeholder 5" descr="A group of women standing outside a building&#10;&#10;AI-generated content may be incorrect.">
            <a:extLst>
              <a:ext uri="{FF2B5EF4-FFF2-40B4-BE49-F238E27FC236}">
                <a16:creationId xmlns:a16="http://schemas.microsoft.com/office/drawing/2014/main" id="{B3648F91-B14A-7A7E-F239-DECA9E752185}"/>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l="49" r="49"/>
          <a:stretch/>
        </p:blipFill>
        <p:spPr/>
      </p:pic>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6497" y="1508448"/>
            <a:ext cx="4736360" cy="4425821"/>
          </a:xfrm>
        </p:spPr>
        <p:txBody>
          <a:bodyPr>
            <a:normAutofit fontScale="92500" lnSpcReduction="10000"/>
          </a:bodyPr>
          <a:lstStyle/>
          <a:p>
            <a:pPr>
              <a:lnSpc>
                <a:spcPct val="150000"/>
              </a:lnSpc>
            </a:pPr>
            <a:r>
              <a:rPr lang="en-US" sz="1600" dirty="0"/>
              <a:t>The role and responsibilities of the property </a:t>
            </a:r>
            <a:r>
              <a:rPr lang="en-US" sz="1600" dirty="0" smtClean="0"/>
              <a:t>practitioner when </a:t>
            </a:r>
            <a:r>
              <a:rPr lang="en-US" sz="1600" dirty="0"/>
              <a:t>canvassing and dealing with client </a:t>
            </a:r>
            <a:r>
              <a:rPr lang="en-US" sz="1600" dirty="0" smtClean="0"/>
              <a:t>information.</a:t>
            </a:r>
            <a:endParaRPr lang="en-US" sz="1600" dirty="0"/>
          </a:p>
          <a:p>
            <a:pPr>
              <a:lnSpc>
                <a:spcPct val="150000"/>
              </a:lnSpc>
            </a:pPr>
            <a:r>
              <a:rPr lang="en-US" sz="1600" dirty="0"/>
              <a:t>The role and responsibilities of office </a:t>
            </a:r>
            <a:r>
              <a:rPr lang="en-US" sz="1600" dirty="0" smtClean="0"/>
              <a:t>admin </a:t>
            </a:r>
            <a:r>
              <a:rPr lang="en-US" sz="1600" dirty="0" smtClean="0"/>
              <a:t>when </a:t>
            </a:r>
            <a:r>
              <a:rPr lang="en-US" sz="1600" dirty="0"/>
              <a:t>dealing with client </a:t>
            </a:r>
            <a:r>
              <a:rPr lang="en-US" sz="1600" dirty="0" smtClean="0"/>
              <a:t>information.</a:t>
            </a:r>
            <a:endParaRPr lang="en-US" sz="1600" dirty="0"/>
          </a:p>
          <a:p>
            <a:pPr>
              <a:lnSpc>
                <a:spcPct val="150000"/>
              </a:lnSpc>
            </a:pPr>
            <a:r>
              <a:rPr lang="en-US" sz="1600" dirty="0"/>
              <a:t>Rules around cold calling, </a:t>
            </a:r>
            <a:r>
              <a:rPr lang="en-US" sz="1600" dirty="0" smtClean="0"/>
              <a:t>WhatsApp, and email </a:t>
            </a:r>
            <a:r>
              <a:rPr lang="en-US" sz="1600" dirty="0" smtClean="0"/>
              <a:t>correspondence.</a:t>
            </a:r>
            <a:endParaRPr lang="en-US" sz="1600" dirty="0"/>
          </a:p>
          <a:p>
            <a:pPr>
              <a:lnSpc>
                <a:spcPct val="150000"/>
              </a:lnSpc>
            </a:pPr>
            <a:r>
              <a:rPr lang="en-US" sz="1600" dirty="0"/>
              <a:t>Rule about </a:t>
            </a:r>
            <a:r>
              <a:rPr lang="en-US" sz="1600" dirty="0" smtClean="0"/>
              <a:t>handling </a:t>
            </a:r>
            <a:r>
              <a:rPr lang="en-US" sz="1600" dirty="0"/>
              <a:t>paperwork in draft </a:t>
            </a:r>
            <a:r>
              <a:rPr lang="en-US" sz="1600" dirty="0" smtClean="0"/>
              <a:t>format.</a:t>
            </a:r>
            <a:endParaRPr lang="en-US" sz="1600" dirty="0"/>
          </a:p>
          <a:p>
            <a:pPr>
              <a:lnSpc>
                <a:spcPct val="150000"/>
              </a:lnSpc>
            </a:pPr>
            <a:r>
              <a:rPr lang="en-US" sz="1600" dirty="0" smtClean="0"/>
              <a:t>Which </a:t>
            </a:r>
            <a:r>
              <a:rPr lang="en-US" sz="1600" dirty="0"/>
              <a:t>hard copies of documents need to be </a:t>
            </a:r>
            <a:r>
              <a:rPr lang="en-US" sz="1600" dirty="0" smtClean="0"/>
              <a:t>kept, </a:t>
            </a:r>
            <a:r>
              <a:rPr lang="en-US" sz="1600" dirty="0"/>
              <a:t>if </a:t>
            </a:r>
            <a:r>
              <a:rPr lang="en-US" sz="1600" dirty="0" smtClean="0"/>
              <a:t>any?</a:t>
            </a:r>
            <a:endParaRPr lang="en-US" sz="1600" dirty="0"/>
          </a:p>
          <a:p>
            <a:pPr>
              <a:lnSpc>
                <a:spcPct val="150000"/>
              </a:lnSpc>
            </a:pPr>
            <a:r>
              <a:rPr lang="en-US" sz="1600" dirty="0"/>
              <a:t>What would a </a:t>
            </a:r>
            <a:r>
              <a:rPr lang="en-US" sz="1600" dirty="0" smtClean="0"/>
              <a:t>POPIA </a:t>
            </a:r>
            <a:r>
              <a:rPr lang="en-US" sz="1600" dirty="0"/>
              <a:t>compliance officer </a:t>
            </a:r>
            <a:r>
              <a:rPr lang="en-US" sz="1600" dirty="0" smtClean="0"/>
              <a:t>inspect?</a:t>
            </a:r>
            <a:endParaRPr lang="en-US" sz="1600" dirty="0"/>
          </a:p>
        </p:txBody>
      </p:sp>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US" dirty="0" smtClean="0"/>
              <a:t>When does POPIA apply?</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825" y="1284514"/>
            <a:ext cx="4736360" cy="3964336"/>
          </a:xfrm>
        </p:spPr>
        <p:txBody>
          <a:bodyPr>
            <a:normAutofit lnSpcReduction="10000"/>
          </a:bodyPr>
          <a:lstStyle/>
          <a:p>
            <a:pPr>
              <a:lnSpc>
                <a:spcPct val="200000"/>
              </a:lnSpc>
            </a:pPr>
            <a:r>
              <a:rPr lang="en-US" sz="1500" dirty="0" smtClean="0"/>
              <a:t>Applies when ‘personal information’ is ‘processed’ </a:t>
            </a:r>
            <a:r>
              <a:rPr lang="en-US" sz="1500" dirty="0"/>
              <a:t>by a </a:t>
            </a:r>
            <a:r>
              <a:rPr lang="en-US" sz="1500" dirty="0" smtClean="0"/>
              <a:t>‘responsible party’.</a:t>
            </a:r>
            <a:endParaRPr lang="en-US" sz="1500" dirty="0"/>
          </a:p>
          <a:p>
            <a:pPr>
              <a:lnSpc>
                <a:spcPct val="200000"/>
              </a:lnSpc>
            </a:pPr>
            <a:r>
              <a:rPr lang="en-US" sz="1500" dirty="0"/>
              <a:t>T</a:t>
            </a:r>
            <a:r>
              <a:rPr lang="en-US" sz="1500" dirty="0" smtClean="0"/>
              <a:t>hese terms have wide definitions.</a:t>
            </a:r>
            <a:endParaRPr lang="en-US" sz="1500" dirty="0"/>
          </a:p>
          <a:p>
            <a:pPr>
              <a:lnSpc>
                <a:spcPct val="200000"/>
              </a:lnSpc>
            </a:pPr>
            <a:r>
              <a:rPr lang="en-US" sz="1500" dirty="0" smtClean="0"/>
              <a:t>Includes all </a:t>
            </a:r>
            <a:r>
              <a:rPr lang="en-US" sz="1500" dirty="0"/>
              <a:t>businesses, </a:t>
            </a:r>
            <a:r>
              <a:rPr lang="en-US" sz="1500" dirty="0" smtClean="0"/>
              <a:t>as well as private and </a:t>
            </a:r>
            <a:r>
              <a:rPr lang="en-US" sz="1500" dirty="0"/>
              <a:t>public bodies.</a:t>
            </a:r>
          </a:p>
          <a:p>
            <a:pPr>
              <a:lnSpc>
                <a:spcPct val="200000"/>
              </a:lnSpc>
            </a:pPr>
            <a:r>
              <a:rPr lang="en-US" sz="1500" dirty="0" smtClean="0"/>
              <a:t>POPIA </a:t>
            </a:r>
            <a:r>
              <a:rPr lang="en-US" sz="1500" dirty="0"/>
              <a:t>is necessary to give effect </a:t>
            </a:r>
            <a:r>
              <a:rPr lang="en-US" sz="1500" dirty="0" smtClean="0"/>
              <a:t>to various constitutional rights, especially section 14 (the right to privacy).</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p:pic>
    </p:spTree>
    <p:extLst>
      <p:ext uri="{BB962C8B-B14F-4D97-AF65-F5344CB8AC3E}">
        <p14:creationId xmlns:p14="http://schemas.microsoft.com/office/powerpoint/2010/main" val="4229766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Complying with POPIA</a:t>
            </a:r>
            <a:endParaRPr lang="en-ZA" sz="2400" dirty="0"/>
          </a:p>
        </p:txBody>
      </p:sp>
      <p:sp>
        <p:nvSpPr>
          <p:cNvPr id="2" name="Text Placeholder 1"/>
          <p:cNvSpPr>
            <a:spLocks noGrp="1"/>
          </p:cNvSpPr>
          <p:nvPr>
            <p:ph type="body" sz="quarter" idx="4294967295"/>
          </p:nvPr>
        </p:nvSpPr>
        <p:spPr>
          <a:xfrm>
            <a:off x="796925" y="1141413"/>
            <a:ext cx="9970602" cy="5073650"/>
          </a:xfrm>
        </p:spPr>
        <p:txBody>
          <a:bodyPr>
            <a:normAutofit/>
          </a:bodyPr>
          <a:lstStyle/>
          <a:p>
            <a:pPr marL="0" indent="0">
              <a:lnSpc>
                <a:spcPct val="200000"/>
              </a:lnSpc>
              <a:buNone/>
            </a:pPr>
            <a:r>
              <a:rPr lang="en-GB" sz="1500" dirty="0" smtClean="0"/>
              <a:t>In the context of POPIA, there are 8 conditions, which must be met when collecting or using a data subject’s personal information.</a:t>
            </a:r>
          </a:p>
          <a:p>
            <a:pPr marL="342900" indent="-342900">
              <a:lnSpc>
                <a:spcPct val="200000"/>
              </a:lnSpc>
              <a:buAutoNum type="arabicPeriod"/>
            </a:pPr>
            <a:r>
              <a:rPr lang="en-GB" sz="1500" b="1" dirty="0" smtClean="0">
                <a:solidFill>
                  <a:schemeClr val="tx2"/>
                </a:solidFill>
              </a:rPr>
              <a:t>Data subject participation</a:t>
            </a:r>
          </a:p>
          <a:p>
            <a:pPr marL="342900" indent="-342900">
              <a:lnSpc>
                <a:spcPct val="200000"/>
              </a:lnSpc>
              <a:buAutoNum type="arabicPeriod"/>
            </a:pPr>
            <a:r>
              <a:rPr lang="en-GB" sz="1500" b="1" dirty="0" smtClean="0">
                <a:solidFill>
                  <a:schemeClr val="tx2"/>
                </a:solidFill>
              </a:rPr>
              <a:t>Accountability </a:t>
            </a:r>
          </a:p>
          <a:p>
            <a:pPr marL="342900" indent="-342900">
              <a:lnSpc>
                <a:spcPct val="200000"/>
              </a:lnSpc>
              <a:buFont typeface="+mj-lt"/>
              <a:buAutoNum type="arabicPeriod"/>
            </a:pPr>
            <a:r>
              <a:rPr lang="en-GB" sz="1500" b="1" dirty="0" smtClean="0">
                <a:solidFill>
                  <a:schemeClr val="tx2"/>
                </a:solidFill>
              </a:rPr>
              <a:t>Processing limitation </a:t>
            </a:r>
          </a:p>
          <a:p>
            <a:pPr marL="342900" indent="-342900">
              <a:lnSpc>
                <a:spcPct val="200000"/>
              </a:lnSpc>
              <a:buFont typeface="+mj-lt"/>
              <a:buAutoNum type="arabicPeriod"/>
            </a:pPr>
            <a:r>
              <a:rPr lang="en-GB" sz="1500" b="1" dirty="0" smtClean="0">
                <a:solidFill>
                  <a:schemeClr val="tx2"/>
                </a:solidFill>
              </a:rPr>
              <a:t>Purpose specification </a:t>
            </a:r>
            <a:endParaRPr lang="en-ZA" sz="1500" b="1" dirty="0">
              <a:solidFill>
                <a:schemeClr val="tx2"/>
              </a:solidFill>
            </a:endParaRPr>
          </a:p>
          <a:p>
            <a:pPr marL="0" indent="0">
              <a:lnSpc>
                <a:spcPct val="200000"/>
              </a:lnSpc>
              <a:buNone/>
            </a:pPr>
            <a:endParaRPr lang="en-GB" sz="1500" dirty="0" smtClean="0"/>
          </a:p>
        </p:txBody>
      </p:sp>
      <p:sp>
        <p:nvSpPr>
          <p:cNvPr id="3" name="Text Placeholder 2"/>
          <p:cNvSpPr>
            <a:spLocks noGrp="1"/>
          </p:cNvSpPr>
          <p:nvPr>
            <p:ph type="body" sz="quarter" idx="4294967295"/>
          </p:nvPr>
        </p:nvSpPr>
        <p:spPr>
          <a:xfrm>
            <a:off x="6288833" y="2212231"/>
            <a:ext cx="5507353" cy="5073650"/>
          </a:xfrm>
        </p:spPr>
        <p:txBody>
          <a:bodyPr>
            <a:normAutofit/>
          </a:bodyPr>
          <a:lstStyle/>
          <a:p>
            <a:pPr marL="0" indent="0">
              <a:lnSpc>
                <a:spcPct val="200000"/>
              </a:lnSpc>
              <a:buNone/>
            </a:pPr>
            <a:r>
              <a:rPr lang="en-GB" sz="1500" b="1" dirty="0" smtClean="0">
                <a:solidFill>
                  <a:schemeClr val="accent1"/>
                </a:solidFill>
              </a:rPr>
              <a:t>5.  Further processing limitation</a:t>
            </a:r>
          </a:p>
          <a:p>
            <a:pPr marL="0" indent="0">
              <a:lnSpc>
                <a:spcPct val="200000"/>
              </a:lnSpc>
              <a:buNone/>
            </a:pPr>
            <a:r>
              <a:rPr lang="en-GB" sz="1500" b="1" dirty="0" smtClean="0">
                <a:solidFill>
                  <a:schemeClr val="accent1"/>
                </a:solidFill>
              </a:rPr>
              <a:t>6. Information quality </a:t>
            </a:r>
          </a:p>
          <a:p>
            <a:pPr marL="0" indent="0">
              <a:lnSpc>
                <a:spcPct val="200000"/>
              </a:lnSpc>
              <a:buNone/>
            </a:pPr>
            <a:r>
              <a:rPr lang="en-GB" sz="1500" b="1" dirty="0" smtClean="0">
                <a:solidFill>
                  <a:schemeClr val="accent1"/>
                </a:solidFill>
              </a:rPr>
              <a:t>7. Openness</a:t>
            </a:r>
          </a:p>
          <a:p>
            <a:pPr marL="0" indent="0">
              <a:lnSpc>
                <a:spcPct val="200000"/>
              </a:lnSpc>
              <a:buNone/>
            </a:pPr>
            <a:r>
              <a:rPr lang="en-GB" sz="1500" b="1" dirty="0" smtClean="0">
                <a:solidFill>
                  <a:schemeClr val="accent1"/>
                </a:solidFill>
              </a:rPr>
              <a:t>8. Security safeguards </a:t>
            </a:r>
            <a:endParaRPr lang="en-GB" sz="1500" b="1" dirty="0">
              <a:solidFill>
                <a:schemeClr val="accent1"/>
              </a:solidFill>
            </a:endParaRPr>
          </a:p>
          <a:p>
            <a:pPr lvl="0">
              <a:lnSpc>
                <a:spcPct val="200000"/>
              </a:lnSpc>
            </a:pPr>
            <a:endParaRPr lang="en-ZA" b="1" dirty="0"/>
          </a:p>
        </p:txBody>
      </p:sp>
    </p:spTree>
    <p:extLst>
      <p:ext uri="{BB962C8B-B14F-4D97-AF65-F5344CB8AC3E}">
        <p14:creationId xmlns:p14="http://schemas.microsoft.com/office/powerpoint/2010/main" val="4026506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What are the core compliance checkboxes?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586204"/>
            <a:ext cx="4736360" cy="4422710"/>
          </a:xfrm>
        </p:spPr>
        <p:txBody>
          <a:bodyPr>
            <a:noAutofit/>
          </a:bodyPr>
          <a:lstStyle/>
          <a:p>
            <a:pPr>
              <a:lnSpc>
                <a:spcPct val="200000"/>
              </a:lnSpc>
            </a:pPr>
            <a:r>
              <a:rPr lang="en-US" sz="1500" dirty="0"/>
              <a:t>Appointment of an Information Officer: This person is either </a:t>
            </a:r>
            <a:r>
              <a:rPr lang="en-US" sz="1500" dirty="0" smtClean="0"/>
              <a:t>the CEO / MD </a:t>
            </a:r>
            <a:r>
              <a:rPr lang="en-US" sz="1500" dirty="0"/>
              <a:t>or a senior person delegated to fulfil this role. </a:t>
            </a:r>
          </a:p>
          <a:p>
            <a:pPr>
              <a:lnSpc>
                <a:spcPct val="200000"/>
              </a:lnSpc>
            </a:pPr>
            <a:r>
              <a:rPr lang="en-US" sz="1500" dirty="0"/>
              <a:t>Registration with the Information Regulator.</a:t>
            </a:r>
          </a:p>
          <a:p>
            <a:pPr>
              <a:lnSpc>
                <a:spcPct val="200000"/>
              </a:lnSpc>
            </a:pPr>
            <a:r>
              <a:rPr lang="en-US" sz="1500" dirty="0"/>
              <a:t>Inventory of personal information </a:t>
            </a:r>
            <a:r>
              <a:rPr lang="en-US" sz="1500" dirty="0" smtClean="0"/>
              <a:t>that is processed.</a:t>
            </a:r>
            <a:endParaRPr lang="en-US" sz="1500" dirty="0"/>
          </a:p>
          <a:p>
            <a:pPr>
              <a:lnSpc>
                <a:spcPct val="200000"/>
              </a:lnSpc>
            </a:pPr>
            <a:r>
              <a:rPr lang="en-US" sz="1500" dirty="0"/>
              <a:t>Implement data protection policies</a:t>
            </a:r>
            <a:r>
              <a:rPr lang="en-US" sz="1500" dirty="0" smtClean="0"/>
              <a:t>.</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GB" dirty="0"/>
              <a:t>What are the core compliance </a:t>
            </a:r>
            <a:r>
              <a:rPr lang="en-GB" dirty="0" smtClean="0"/>
              <a:t>checkboxes</a:t>
            </a:r>
            <a:r>
              <a:rPr lang="en-GB" dirty="0"/>
              <a:t>?</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825" y="1557571"/>
            <a:ext cx="4736360" cy="3964336"/>
          </a:xfrm>
        </p:spPr>
        <p:txBody>
          <a:bodyPr>
            <a:normAutofit/>
          </a:bodyPr>
          <a:lstStyle/>
          <a:p>
            <a:pPr>
              <a:lnSpc>
                <a:spcPct val="200000"/>
              </a:lnSpc>
            </a:pPr>
            <a:r>
              <a:rPr lang="en-US" sz="1500" dirty="0"/>
              <a:t>Obtain </a:t>
            </a:r>
            <a:r>
              <a:rPr lang="en-US" sz="1500" dirty="0" smtClean="0"/>
              <a:t>consent / list </a:t>
            </a:r>
            <a:r>
              <a:rPr lang="en-US" sz="1500" dirty="0"/>
              <a:t>why </a:t>
            </a:r>
            <a:r>
              <a:rPr lang="en-US" sz="1500" dirty="0" smtClean="0"/>
              <a:t>data is used </a:t>
            </a:r>
            <a:r>
              <a:rPr lang="en-US" sz="1500" dirty="0"/>
              <a:t>without consent (for example, the justification grounds in section </a:t>
            </a:r>
            <a:r>
              <a:rPr lang="en-US" sz="1500" dirty="0" smtClean="0"/>
              <a:t>11 of POPIA).</a:t>
            </a:r>
            <a:endParaRPr lang="en-US" sz="1500" dirty="0"/>
          </a:p>
          <a:p>
            <a:pPr>
              <a:lnSpc>
                <a:spcPct val="200000"/>
              </a:lnSpc>
            </a:pPr>
            <a:r>
              <a:rPr lang="en-US" sz="1500" dirty="0"/>
              <a:t>Ensure </a:t>
            </a:r>
            <a:r>
              <a:rPr lang="en-US" sz="1500" dirty="0" smtClean="0"/>
              <a:t>data </a:t>
            </a:r>
            <a:r>
              <a:rPr lang="en-US" sz="1500" dirty="0"/>
              <a:t>accuracy.</a:t>
            </a:r>
          </a:p>
          <a:p>
            <a:pPr>
              <a:lnSpc>
                <a:spcPct val="200000"/>
              </a:lnSpc>
            </a:pPr>
            <a:r>
              <a:rPr lang="en-US" sz="1500" dirty="0" smtClean="0"/>
              <a:t>Note </a:t>
            </a:r>
            <a:r>
              <a:rPr lang="en-US" sz="1500" dirty="0"/>
              <a:t>d</a:t>
            </a:r>
            <a:r>
              <a:rPr lang="en-US" sz="1500" dirty="0" smtClean="0"/>
              <a:t>ata </a:t>
            </a:r>
            <a:r>
              <a:rPr lang="en-US" sz="1500" dirty="0"/>
              <a:t>retention limitations</a:t>
            </a:r>
            <a:r>
              <a:rPr lang="en-US" sz="1500" dirty="0" smtClean="0"/>
              <a:t>.</a:t>
            </a:r>
          </a:p>
          <a:p>
            <a:pPr>
              <a:lnSpc>
                <a:spcPct val="200000"/>
              </a:lnSpc>
            </a:pPr>
            <a:r>
              <a:rPr lang="en-US" sz="1500" dirty="0"/>
              <a:t>Security measures.</a:t>
            </a:r>
          </a:p>
          <a:p>
            <a:pPr>
              <a:lnSpc>
                <a:spcPct val="200000"/>
              </a:lnSpc>
            </a:pPr>
            <a:r>
              <a:rPr lang="en-US" sz="1500" dirty="0"/>
              <a:t>Privacy notice.</a:t>
            </a:r>
          </a:p>
          <a:p>
            <a:pPr>
              <a:lnSpc>
                <a:spcPct val="200000"/>
              </a:lnSpc>
            </a:pPr>
            <a:endParaRPr lang="en-US" sz="1500" dirty="0" smtClean="0"/>
          </a:p>
          <a:p>
            <a:pPr>
              <a:lnSpc>
                <a:spcPct val="200000"/>
              </a:lnSpc>
            </a:pPr>
            <a:endParaRPr lang="en-US" sz="1500" dirty="0"/>
          </a:p>
          <a:p>
            <a:pPr>
              <a:lnSpc>
                <a:spcPct val="150000"/>
              </a:lnSpc>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90" r="11590"/>
          <a:stretch>
            <a:fillRect/>
          </a:stretch>
        </p:blipFill>
        <p:spPr/>
      </p:pic>
    </p:spTree>
    <p:extLst>
      <p:ext uri="{BB962C8B-B14F-4D97-AF65-F5344CB8AC3E}">
        <p14:creationId xmlns:p14="http://schemas.microsoft.com/office/powerpoint/2010/main" val="3188107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What are the core compliance checkboxes?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586204"/>
            <a:ext cx="4736360" cy="4422710"/>
          </a:xfrm>
        </p:spPr>
        <p:txBody>
          <a:bodyPr>
            <a:noAutofit/>
          </a:bodyPr>
          <a:lstStyle/>
          <a:p>
            <a:pPr>
              <a:lnSpc>
                <a:spcPct val="200000"/>
              </a:lnSpc>
            </a:pPr>
            <a:r>
              <a:rPr lang="en-US" sz="1500" dirty="0"/>
              <a:t>Employee training.</a:t>
            </a:r>
          </a:p>
          <a:p>
            <a:pPr>
              <a:lnSpc>
                <a:spcPct val="200000"/>
              </a:lnSpc>
            </a:pPr>
            <a:r>
              <a:rPr lang="en-US" sz="1500" dirty="0"/>
              <a:t>Incident response process.</a:t>
            </a:r>
          </a:p>
          <a:p>
            <a:pPr>
              <a:lnSpc>
                <a:spcPct val="200000"/>
              </a:lnSpc>
            </a:pPr>
            <a:r>
              <a:rPr lang="en-US" sz="1500" dirty="0"/>
              <a:t>Maintain records.</a:t>
            </a:r>
          </a:p>
          <a:p>
            <a:pPr>
              <a:lnSpc>
                <a:spcPct val="200000"/>
              </a:lnSpc>
            </a:pPr>
            <a:r>
              <a:rPr lang="en-US" sz="1500" dirty="0"/>
              <a:t>Conducting regular audits.</a:t>
            </a:r>
          </a:p>
          <a:p>
            <a:pPr>
              <a:lnSpc>
                <a:spcPct val="200000"/>
              </a:lnSpc>
            </a:pPr>
            <a:r>
              <a:rPr lang="en-US" sz="1500" dirty="0" smtClean="0"/>
              <a:t>POPIA </a:t>
            </a:r>
            <a:r>
              <a:rPr lang="en-US" sz="1500" dirty="0"/>
              <a:t>requirement – </a:t>
            </a:r>
            <a:r>
              <a:rPr lang="en-US" sz="1500" dirty="0" smtClean="0"/>
              <a:t>‘reasonably practical’.</a:t>
            </a:r>
            <a:endParaRPr lang="en-US" sz="1500" dirty="0"/>
          </a:p>
          <a:p>
            <a:pPr>
              <a:lnSpc>
                <a:spcPct val="200000"/>
              </a:lnSpc>
            </a:pPr>
            <a:r>
              <a:rPr lang="en-US" sz="1500" dirty="0"/>
              <a:t>PAIA Manual.</a:t>
            </a:r>
            <a:endParaRPr lang="en-ZA" sz="1500" dirty="0"/>
          </a:p>
        </p:txBody>
      </p:sp>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5" r="11555"/>
          <a:stretch>
            <a:fillRect/>
          </a:stretch>
        </p:blipFill>
        <p:spPr/>
      </p:pic>
    </p:spTree>
    <p:extLst>
      <p:ext uri="{BB962C8B-B14F-4D97-AF65-F5344CB8AC3E}">
        <p14:creationId xmlns:p14="http://schemas.microsoft.com/office/powerpoint/2010/main" val="2380591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Recent developments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163215"/>
            <a:ext cx="5816143" cy="4649756"/>
          </a:xfrm>
        </p:spPr>
        <p:txBody>
          <a:bodyPr>
            <a:normAutofit fontScale="92500" lnSpcReduction="10000"/>
          </a:bodyPr>
          <a:lstStyle/>
          <a:p>
            <a:pPr>
              <a:lnSpc>
                <a:spcPct val="200000"/>
              </a:lnSpc>
            </a:pPr>
            <a:r>
              <a:rPr lang="en-US" sz="1600" dirty="0"/>
              <a:t>Financial constraints.</a:t>
            </a:r>
          </a:p>
          <a:p>
            <a:pPr>
              <a:lnSpc>
                <a:spcPct val="200000"/>
              </a:lnSpc>
            </a:pPr>
            <a:r>
              <a:rPr lang="en-US" sz="1600" dirty="0"/>
              <a:t>Few </a:t>
            </a:r>
            <a:r>
              <a:rPr lang="en-US" sz="1600" dirty="0" smtClean="0"/>
              <a:t>matters </a:t>
            </a:r>
            <a:r>
              <a:rPr lang="en-US" sz="1600" dirty="0"/>
              <a:t>went to the courts.</a:t>
            </a:r>
          </a:p>
          <a:p>
            <a:pPr>
              <a:lnSpc>
                <a:spcPct val="200000"/>
              </a:lnSpc>
            </a:pPr>
            <a:r>
              <a:rPr lang="en-US" sz="1600" dirty="0"/>
              <a:t>Media incidents.</a:t>
            </a:r>
          </a:p>
          <a:p>
            <a:pPr>
              <a:lnSpc>
                <a:spcPct val="200000"/>
              </a:lnSpc>
            </a:pPr>
            <a:r>
              <a:rPr lang="en-US" sz="1600" dirty="0" smtClean="0"/>
              <a:t>May 2025: Proposed </a:t>
            </a:r>
            <a:r>
              <a:rPr lang="en-US" sz="1600" dirty="0"/>
              <a:t>Code of Conduct from the Residential Community Industry that deals with how personal </a:t>
            </a:r>
            <a:r>
              <a:rPr lang="en-US" sz="1600" dirty="0" smtClean="0"/>
              <a:t>information should be </a:t>
            </a:r>
            <a:r>
              <a:rPr lang="en-US" sz="1600" dirty="0"/>
              <a:t>processed in the residential community sector.</a:t>
            </a:r>
          </a:p>
          <a:p>
            <a:pPr>
              <a:lnSpc>
                <a:spcPct val="200000"/>
              </a:lnSpc>
            </a:pPr>
            <a:r>
              <a:rPr lang="en-US" sz="1600" dirty="0" smtClean="0"/>
              <a:t>Amendments to the Regulations </a:t>
            </a:r>
            <a:r>
              <a:rPr lang="en-US" sz="1600" dirty="0"/>
              <a:t>to the Act amended, </a:t>
            </a:r>
            <a:r>
              <a:rPr lang="en-US" sz="1600" dirty="0" smtClean="0"/>
              <a:t>effective 17</a:t>
            </a:r>
            <a:r>
              <a:rPr lang="en-US" sz="1600" baseline="30000" dirty="0" smtClean="0"/>
              <a:t>th</a:t>
            </a:r>
            <a:r>
              <a:rPr lang="en-US" sz="1600" dirty="0" smtClean="0"/>
              <a:t> April </a:t>
            </a:r>
            <a:r>
              <a:rPr lang="en-US" sz="1600" dirty="0"/>
              <a:t>2025.</a:t>
            </a:r>
          </a:p>
          <a:p>
            <a:pPr>
              <a:lnSpc>
                <a:spcPct val="200000"/>
              </a:lnSpc>
            </a:pPr>
            <a:r>
              <a:rPr lang="en-US" sz="1600" dirty="0" smtClean="0"/>
              <a:t>Pro-consumer approach.</a:t>
            </a:r>
            <a:endParaRPr lang="en-ZA"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31" r="11531"/>
          <a:stretch>
            <a:fillRect/>
          </a:stretch>
        </p:blipFill>
        <p:spPr>
          <a:xfrm>
            <a:off x="6913984" y="576263"/>
            <a:ext cx="4882201" cy="4945644"/>
          </a:xfrm>
        </p:spPr>
      </p:pic>
    </p:spTree>
    <p:extLst>
      <p:ext uri="{BB962C8B-B14F-4D97-AF65-F5344CB8AC3E}">
        <p14:creationId xmlns:p14="http://schemas.microsoft.com/office/powerpoint/2010/main" val="1455526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Direct marketing</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indent="0">
              <a:lnSpc>
                <a:spcPct val="150000"/>
              </a:lnSpc>
              <a:buNone/>
            </a:pPr>
            <a:r>
              <a:rPr lang="en-US" sz="1500" b="1" dirty="0" smtClean="0"/>
              <a:t>General:</a:t>
            </a:r>
          </a:p>
          <a:p>
            <a:pPr>
              <a:lnSpc>
                <a:spcPct val="150000"/>
              </a:lnSpc>
            </a:pPr>
            <a:r>
              <a:rPr lang="en-US" sz="1500" dirty="0" smtClean="0"/>
              <a:t>Approaching </a:t>
            </a:r>
            <a:r>
              <a:rPr lang="en-US" sz="1500" dirty="0"/>
              <a:t>someone in person, </a:t>
            </a:r>
            <a:r>
              <a:rPr lang="en-US" sz="1500" dirty="0" smtClean="0"/>
              <a:t>letterbox </a:t>
            </a:r>
            <a:r>
              <a:rPr lang="en-US" sz="1500" dirty="0"/>
              <a:t>drops, </a:t>
            </a:r>
            <a:r>
              <a:rPr lang="en-US" sz="1500" dirty="0" smtClean="0"/>
              <a:t>or where </a:t>
            </a:r>
            <a:r>
              <a:rPr lang="en-US" sz="1500" dirty="0"/>
              <a:t>a person approaches </a:t>
            </a:r>
            <a:r>
              <a:rPr lang="en-US" sz="1500" dirty="0" smtClean="0"/>
              <a:t>another </a:t>
            </a:r>
            <a:r>
              <a:rPr lang="en-US" sz="1500" dirty="0"/>
              <a:t>for information.</a:t>
            </a:r>
          </a:p>
          <a:p>
            <a:pPr>
              <a:lnSpc>
                <a:spcPct val="150000"/>
              </a:lnSpc>
            </a:pPr>
            <a:r>
              <a:rPr lang="en-GB" sz="1500" dirty="0"/>
              <a:t>‘Direct’ and ‘not direct’.</a:t>
            </a:r>
          </a:p>
          <a:p>
            <a:pPr>
              <a:lnSpc>
                <a:spcPct val="150000"/>
              </a:lnSpc>
            </a:pPr>
            <a:r>
              <a:rPr lang="en-GB" sz="1500" dirty="0"/>
              <a:t>Legitimate interest.</a:t>
            </a:r>
          </a:p>
          <a:p>
            <a:pPr>
              <a:lnSpc>
                <a:spcPct val="150000"/>
              </a:lnSpc>
            </a:pPr>
            <a:r>
              <a:rPr lang="en-GB" sz="1500" dirty="0"/>
              <a:t>Objection.</a:t>
            </a:r>
          </a:p>
          <a:p>
            <a:pPr>
              <a:lnSpc>
                <a:spcPct val="150000"/>
              </a:lnSpc>
            </a:pPr>
            <a:r>
              <a:rPr lang="en-GB" sz="1500" dirty="0"/>
              <a:t>Other conditions.</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indent="0">
              <a:lnSpc>
                <a:spcPct val="160000"/>
              </a:lnSpc>
              <a:buNone/>
            </a:pPr>
            <a:r>
              <a:rPr lang="en-US" sz="1500" b="1" dirty="0" smtClean="0"/>
              <a:t>Electronic:</a:t>
            </a:r>
          </a:p>
          <a:p>
            <a:pPr>
              <a:lnSpc>
                <a:spcPct val="160000"/>
              </a:lnSpc>
            </a:pPr>
            <a:r>
              <a:rPr lang="en-US" sz="1500" dirty="0" smtClean="0"/>
              <a:t>Differentiates </a:t>
            </a:r>
            <a:r>
              <a:rPr lang="en-US" sz="1500" dirty="0"/>
              <a:t>between </a:t>
            </a:r>
            <a:r>
              <a:rPr lang="en-US" sz="1500" dirty="0" smtClean="0"/>
              <a:t>‘customers’ </a:t>
            </a:r>
            <a:r>
              <a:rPr lang="en-US" sz="1500" dirty="0"/>
              <a:t>and persons with whom the business has had no dealings before. </a:t>
            </a:r>
          </a:p>
          <a:p>
            <a:pPr>
              <a:lnSpc>
                <a:spcPct val="160000"/>
              </a:lnSpc>
            </a:pPr>
            <a:r>
              <a:rPr lang="en-US" sz="1500" dirty="0"/>
              <a:t>Generally, direct marketing to </a:t>
            </a:r>
            <a:r>
              <a:rPr lang="en-US" sz="1500" u="sng" dirty="0"/>
              <a:t>customers</a:t>
            </a:r>
            <a:r>
              <a:rPr lang="en-US" sz="1500" dirty="0"/>
              <a:t> is allowed, provided:</a:t>
            </a:r>
          </a:p>
          <a:p>
            <a:pPr lvl="1">
              <a:lnSpc>
                <a:spcPct val="160000"/>
              </a:lnSpc>
              <a:spcBef>
                <a:spcPts val="1000"/>
              </a:spcBef>
              <a:buFont typeface="Wingdings" panose="05000000000000000000" pitchFamily="2" charset="2"/>
              <a:buChar char="ü"/>
            </a:pPr>
            <a:r>
              <a:rPr lang="en-US" sz="1500" dirty="0"/>
              <a:t>There is an opt-out;</a:t>
            </a:r>
          </a:p>
          <a:p>
            <a:pPr lvl="1">
              <a:lnSpc>
                <a:spcPct val="160000"/>
              </a:lnSpc>
              <a:spcBef>
                <a:spcPts val="1000"/>
              </a:spcBef>
              <a:buFont typeface="Wingdings" panose="05000000000000000000" pitchFamily="2" charset="2"/>
              <a:buChar char="ü"/>
            </a:pPr>
            <a:r>
              <a:rPr lang="en-US" sz="1500" dirty="0" smtClean="0"/>
              <a:t>It is </a:t>
            </a:r>
            <a:r>
              <a:rPr lang="en-US" sz="1500" dirty="0"/>
              <a:t>aligned </a:t>
            </a:r>
            <a:r>
              <a:rPr lang="en-US" sz="1500" dirty="0" smtClean="0"/>
              <a:t>with </a:t>
            </a:r>
            <a:r>
              <a:rPr lang="en-US" sz="1500" dirty="0"/>
              <a:t>the </a:t>
            </a:r>
            <a:r>
              <a:rPr lang="en-US" sz="1500" dirty="0" smtClean="0"/>
              <a:t>services </a:t>
            </a:r>
            <a:r>
              <a:rPr lang="en-US" sz="1500" dirty="0"/>
              <a:t>rendered initially.</a:t>
            </a:r>
          </a:p>
          <a:p>
            <a:pPr>
              <a:lnSpc>
                <a:spcPct val="160000"/>
              </a:lnSpc>
            </a:pPr>
            <a:r>
              <a:rPr lang="en-US" sz="1500" dirty="0"/>
              <a:t>Consent required for customers: Voluntary, </a:t>
            </a:r>
            <a:r>
              <a:rPr lang="en-US" sz="1500" dirty="0" smtClean="0"/>
              <a:t>specific, </a:t>
            </a:r>
            <a:r>
              <a:rPr lang="en-US" sz="1500" dirty="0"/>
              <a:t>and informed. </a:t>
            </a:r>
            <a:endParaRPr lang="en-US" sz="1500" dirty="0" smtClean="0"/>
          </a:p>
          <a:p>
            <a:pPr>
              <a:lnSpc>
                <a:spcPct val="160000"/>
              </a:lnSpc>
            </a:pPr>
            <a:r>
              <a:rPr lang="en-US" sz="1500" dirty="0" smtClean="0"/>
              <a:t>The </a:t>
            </a:r>
            <a:r>
              <a:rPr lang="en-US" sz="1500" dirty="0"/>
              <a:t>inappropriate Form 4 for persons who are not customers.</a:t>
            </a:r>
            <a:endParaRPr lang="en-ZA" sz="1500" dirty="0"/>
          </a:p>
          <a:p>
            <a:pPr lvl="0">
              <a:lnSpc>
                <a:spcPct val="200000"/>
              </a:lnSpc>
            </a:pPr>
            <a:endParaRPr lang="en-ZA" b="1" dirty="0"/>
          </a:p>
        </p:txBody>
      </p:sp>
    </p:spTree>
    <p:extLst>
      <p:ext uri="{BB962C8B-B14F-4D97-AF65-F5344CB8AC3E}">
        <p14:creationId xmlns:p14="http://schemas.microsoft.com/office/powerpoint/2010/main" val="3405943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US" dirty="0" smtClean="0"/>
              <a:t>Lead generation: Protecting legitimate interests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825" y="1443133"/>
            <a:ext cx="4736360" cy="4369837"/>
          </a:xfrm>
        </p:spPr>
        <p:txBody>
          <a:bodyPr>
            <a:normAutofit fontScale="92500"/>
          </a:bodyPr>
          <a:lstStyle/>
          <a:p>
            <a:pPr>
              <a:lnSpc>
                <a:spcPct val="200000"/>
              </a:lnSpc>
            </a:pPr>
            <a:r>
              <a:rPr lang="en-US" sz="1600" dirty="0"/>
              <a:t>Consent </a:t>
            </a:r>
            <a:r>
              <a:rPr lang="en-US" sz="1600" dirty="0" smtClean="0"/>
              <a:t>is required</a:t>
            </a:r>
            <a:r>
              <a:rPr lang="en-US" sz="1600" dirty="0"/>
              <a:t>: </a:t>
            </a:r>
            <a:r>
              <a:rPr lang="en-US" sz="1600" dirty="0" smtClean="0"/>
              <a:t>Voluntary</a:t>
            </a:r>
            <a:r>
              <a:rPr lang="en-US" sz="1600" dirty="0"/>
              <a:t>, </a:t>
            </a:r>
            <a:r>
              <a:rPr lang="en-US" sz="1600" dirty="0" smtClean="0"/>
              <a:t>specific, </a:t>
            </a:r>
            <a:r>
              <a:rPr lang="en-US" sz="1600" dirty="0"/>
              <a:t>and informed.</a:t>
            </a:r>
          </a:p>
          <a:p>
            <a:pPr>
              <a:lnSpc>
                <a:spcPct val="200000"/>
              </a:lnSpc>
            </a:pPr>
            <a:r>
              <a:rPr lang="en-US" sz="1600" dirty="0"/>
              <a:t>Using </a:t>
            </a:r>
            <a:r>
              <a:rPr lang="en-US" sz="1600" dirty="0" smtClean="0"/>
              <a:t>data </a:t>
            </a:r>
            <a:r>
              <a:rPr lang="en-US" sz="1600" dirty="0"/>
              <a:t>obtained in this </a:t>
            </a:r>
            <a:r>
              <a:rPr lang="en-US" sz="1600" dirty="0" smtClean="0"/>
              <a:t>way </a:t>
            </a:r>
            <a:r>
              <a:rPr lang="en-US" sz="1600" dirty="0"/>
              <a:t>is allowed.</a:t>
            </a:r>
          </a:p>
          <a:p>
            <a:pPr>
              <a:lnSpc>
                <a:spcPct val="200000"/>
              </a:lnSpc>
            </a:pPr>
            <a:r>
              <a:rPr lang="en-US" sz="1600" dirty="0"/>
              <a:t>Data subject may enquire where the information was </a:t>
            </a:r>
            <a:r>
              <a:rPr lang="en-US" sz="1600" dirty="0" smtClean="0"/>
              <a:t>obtained from </a:t>
            </a:r>
            <a:r>
              <a:rPr lang="en-US" sz="1600" dirty="0"/>
              <a:t>and must </a:t>
            </a:r>
            <a:r>
              <a:rPr lang="en-US" sz="1600" dirty="0" smtClean="0"/>
              <a:t>have the </a:t>
            </a:r>
            <a:r>
              <a:rPr lang="en-US" sz="1600" dirty="0"/>
              <a:t>option to unsubscribe.</a:t>
            </a:r>
          </a:p>
          <a:p>
            <a:pPr>
              <a:lnSpc>
                <a:spcPct val="200000"/>
              </a:lnSpc>
            </a:pPr>
            <a:r>
              <a:rPr lang="en-US" sz="1600" dirty="0"/>
              <a:t>Engagement with lead generator: Obtain written confirmation of details of </a:t>
            </a:r>
            <a:r>
              <a:rPr lang="en-US" sz="1600" dirty="0" smtClean="0"/>
              <a:t>data collection.</a:t>
            </a: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1" r="11571"/>
          <a:stretch>
            <a:fillRect/>
          </a:stretch>
        </p:blipFill>
        <p:spPr/>
      </p:pic>
    </p:spTree>
    <p:extLst>
      <p:ext uri="{BB962C8B-B14F-4D97-AF65-F5344CB8AC3E}">
        <p14:creationId xmlns:p14="http://schemas.microsoft.com/office/powerpoint/2010/main" val="2262574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US" dirty="0"/>
              <a:t>Lead generation: Protecting legitimate interests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424472"/>
            <a:ext cx="5704176" cy="4649756"/>
          </a:xfrm>
        </p:spPr>
        <p:txBody>
          <a:bodyPr>
            <a:normAutofit fontScale="92500" lnSpcReduction="10000"/>
          </a:bodyPr>
          <a:lstStyle/>
          <a:p>
            <a:pPr>
              <a:lnSpc>
                <a:spcPct val="200000"/>
              </a:lnSpc>
            </a:pPr>
            <a:r>
              <a:rPr lang="en-US" sz="1600" dirty="0"/>
              <a:t>Justification ground in section </a:t>
            </a:r>
            <a:r>
              <a:rPr lang="en-US" sz="1600" dirty="0" smtClean="0"/>
              <a:t>11 when </a:t>
            </a:r>
            <a:r>
              <a:rPr lang="en-US" sz="1600" dirty="0"/>
              <a:t>consent is not a </a:t>
            </a:r>
            <a:r>
              <a:rPr lang="en-US" sz="1600" dirty="0" smtClean="0"/>
              <a:t>prerequisite</a:t>
            </a:r>
            <a:r>
              <a:rPr lang="en-US" sz="1600" dirty="0"/>
              <a:t>.</a:t>
            </a:r>
          </a:p>
          <a:p>
            <a:pPr>
              <a:lnSpc>
                <a:spcPct val="200000"/>
              </a:lnSpc>
            </a:pPr>
            <a:r>
              <a:rPr lang="en-US" sz="1600" dirty="0"/>
              <a:t>Marketing strategy and reasons for using this method of marketing must be documented. </a:t>
            </a:r>
          </a:p>
          <a:p>
            <a:pPr>
              <a:lnSpc>
                <a:spcPct val="200000"/>
              </a:lnSpc>
            </a:pPr>
            <a:r>
              <a:rPr lang="en-US" sz="1600" dirty="0"/>
              <a:t>Onus of proof</a:t>
            </a:r>
            <a:r>
              <a:rPr lang="en-ZA" sz="1600" dirty="0"/>
              <a:t>.</a:t>
            </a:r>
          </a:p>
          <a:p>
            <a:pPr>
              <a:lnSpc>
                <a:spcPct val="200000"/>
              </a:lnSpc>
            </a:pPr>
            <a:r>
              <a:rPr lang="en-US" sz="1600" dirty="0"/>
              <a:t>Remains a requirement to ask for consent when engaging in this way.</a:t>
            </a:r>
          </a:p>
          <a:p>
            <a:pPr>
              <a:lnSpc>
                <a:spcPct val="200000"/>
              </a:lnSpc>
            </a:pPr>
            <a:r>
              <a:rPr lang="en-US" sz="1600" dirty="0"/>
              <a:t>The </a:t>
            </a:r>
            <a:r>
              <a:rPr lang="en-US" sz="1600" dirty="0" smtClean="0"/>
              <a:t>4-minute </a:t>
            </a:r>
            <a:r>
              <a:rPr lang="en-US" sz="1600" dirty="0"/>
              <a:t>absurdity.</a:t>
            </a:r>
          </a:p>
          <a:p>
            <a:pPr>
              <a:lnSpc>
                <a:spcPct val="200000"/>
              </a:lnSpc>
            </a:pPr>
            <a:r>
              <a:rPr lang="en-US" sz="1600" dirty="0"/>
              <a:t>Using public records.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2991" r="22991"/>
          <a:stretch>
            <a:fillRect/>
          </a:stretch>
        </p:blipFill>
        <p:spPr>
          <a:xfrm>
            <a:off x="6624735" y="576263"/>
            <a:ext cx="5171450" cy="4945644"/>
          </a:xfrm>
        </p:spPr>
      </p:pic>
    </p:spTree>
    <p:extLst>
      <p:ext uri="{BB962C8B-B14F-4D97-AF65-F5344CB8AC3E}">
        <p14:creationId xmlns:p14="http://schemas.microsoft.com/office/powerpoint/2010/main" val="330362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2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48481EED-8200-4BF2-8AFA-2836CA669D9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7035</TotalTime>
  <Words>602</Words>
  <Application>Microsoft Office PowerPoint</Application>
  <PresentationFormat>Widescreen</PresentationFormat>
  <Paragraphs>77</Paragraphs>
  <Slides>13</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13</vt:i4>
      </vt:variant>
    </vt:vector>
  </HeadingPairs>
  <TitlesOfParts>
    <vt:vector size="19" baseType="lpstr">
      <vt:lpstr>Arial</vt:lpstr>
      <vt:lpstr>Calibri</vt:lpstr>
      <vt:lpstr>Wingdings</vt:lpstr>
      <vt:lpstr>Office Theme</vt:lpstr>
      <vt:lpstr>1_Office Theme</vt:lpstr>
      <vt:lpstr>2_Office Theme</vt:lpstr>
      <vt:lpstr>Staying compliant: POPIA and direct marketing</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Introduction: Key concerns from a compliance viewpoint</vt:lpstr>
      <vt:lpstr>When does POPIA apply?</vt:lpstr>
      <vt:lpstr>Complying with POPIA</vt:lpstr>
      <vt:lpstr>What are the core compliance checkboxes?</vt:lpstr>
      <vt:lpstr>What are the core compliance checkboxes?</vt:lpstr>
      <vt:lpstr>What are the core compliance checkboxes?</vt:lpstr>
      <vt:lpstr>Recent developments</vt:lpstr>
      <vt:lpstr>Direct marketing</vt:lpstr>
      <vt:lpstr>Lead generation: Protecting legitimate interests</vt:lpstr>
      <vt:lpstr>Lead generation: Protecting legitimate interests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Samantha S</dc:creator>
  <cp:lastModifiedBy>Samantha S</cp:lastModifiedBy>
  <cp:revision>36</cp:revision>
  <dcterms:created xsi:type="dcterms:W3CDTF">2025-12-17T09:54:40Z</dcterms:created>
  <dcterms:modified xsi:type="dcterms:W3CDTF">2026-02-06T07:11:18Z</dcterms:modified>
  <cp:contentStatus/>
</cp:coreProperties>
</file>