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 id="2147483738" r:id="rId4"/>
  </p:sldMasterIdLst>
  <p:notesMasterIdLst>
    <p:notesMasterId r:id="rId25"/>
  </p:notesMasterIdLst>
  <p:handoutMasterIdLst>
    <p:handoutMasterId r:id="rId26"/>
  </p:handoutMasterIdLst>
  <p:sldIdLst>
    <p:sldId id="310" r:id="rId5"/>
    <p:sldId id="300" r:id="rId6"/>
    <p:sldId id="281" r:id="rId7"/>
    <p:sldId id="311" r:id="rId8"/>
    <p:sldId id="312" r:id="rId9"/>
    <p:sldId id="313" r:id="rId10"/>
    <p:sldId id="287" r:id="rId11"/>
    <p:sldId id="314" r:id="rId12"/>
    <p:sldId id="315" r:id="rId13"/>
    <p:sldId id="316" r:id="rId14"/>
    <p:sldId id="306" r:id="rId15"/>
    <p:sldId id="308" r:id="rId16"/>
    <p:sldId id="317" r:id="rId17"/>
    <p:sldId id="318" r:id="rId18"/>
    <p:sldId id="319" r:id="rId19"/>
    <p:sldId id="309" r:id="rId20"/>
    <p:sldId id="305" r:id="rId21"/>
    <p:sldId id="320" r:id="rId22"/>
    <p:sldId id="307" r:id="rId23"/>
    <p:sldId id="27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Z2rb9qvbCBPhqQyT1QvqA==" hashData="gZZfp0/Bbl/RB0lp33vcI1/fVvdxUaQjT1fxzEzvrN4KMZPsGq3V2HRcjT52jNZTG7ALIgbwKZ4iB8RTZNirg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36836C-8CF8-4F98-917D-FDCE62A9A819}"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18E7F7F1-1113-488D-8F86-C9B49EB52169}">
      <dgm:prSet phldrT="[Text]" custT="1"/>
      <dgm:spPr>
        <a:xfrm>
          <a:off x="1074507" y="2651"/>
          <a:ext cx="2726887" cy="843450"/>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gm:spPr>
      <dgm:t>
        <a:bodyPr/>
        <a:lstStyle/>
        <a:p>
          <a:r>
            <a:rPr lang="en-US" sz="2000" dirty="0" smtClean="0">
              <a:solidFill>
                <a:srgbClr val="FFFFFF"/>
              </a:solidFill>
              <a:latin typeface="Arial" panose="020B0604020202020204"/>
              <a:ea typeface="+mn-ea"/>
              <a:cs typeface="+mn-cs"/>
            </a:rPr>
            <a:t>YES</a:t>
          </a:r>
          <a:endParaRPr lang="en-US" sz="2000" dirty="0">
            <a:solidFill>
              <a:srgbClr val="FFFFFF"/>
            </a:solidFill>
            <a:latin typeface="Arial" panose="020B0604020202020204"/>
            <a:ea typeface="+mn-ea"/>
            <a:cs typeface="+mn-cs"/>
          </a:endParaRPr>
        </a:p>
      </dgm:t>
    </dgm:pt>
    <dgm:pt modelId="{649EE6BA-0B83-4ECB-823F-B2DCE79FE6CF}" type="parTrans" cxnId="{BDAEAA7D-B312-4C6E-BBAA-B538B8D21753}">
      <dgm:prSet/>
      <dgm:spPr/>
      <dgm:t>
        <a:bodyPr/>
        <a:lstStyle/>
        <a:p>
          <a:endParaRPr lang="en-US"/>
        </a:p>
      </dgm:t>
    </dgm:pt>
    <dgm:pt modelId="{6A44BC8A-8FEB-451A-982D-5B86AF1C4E4A}" type="sibTrans" cxnId="{BDAEAA7D-B312-4C6E-BBAA-B538B8D21753}">
      <dgm:prSet/>
      <dgm:spPr/>
      <dgm:t>
        <a:bodyPr/>
        <a:lstStyle/>
        <a:p>
          <a:endParaRPr lang="en-US"/>
        </a:p>
      </dgm:t>
    </dgm:pt>
    <dgm:pt modelId="{2B02CA27-60C7-40BB-92DB-86909AF12F6E}">
      <dgm:prSet phldrT="[Text]" custT="1"/>
      <dgm:spPr>
        <a:xfrm>
          <a:off x="1619885" y="1235995"/>
          <a:ext cx="1839276" cy="1043528"/>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VAT enquiry</a:t>
          </a:r>
          <a:endParaRPr lang="en-US" sz="1600" dirty="0">
            <a:solidFill>
              <a:srgbClr val="343741">
                <a:hueOff val="0"/>
                <a:satOff val="0"/>
                <a:lumOff val="0"/>
                <a:alphaOff val="0"/>
              </a:srgbClr>
            </a:solidFill>
            <a:latin typeface="Arial" panose="020B0604020202020204"/>
            <a:ea typeface="+mn-ea"/>
            <a:cs typeface="+mn-cs"/>
          </a:endParaRPr>
        </a:p>
      </dgm:t>
    </dgm:pt>
    <dgm:pt modelId="{7AB22FA7-2DD1-4203-A553-EEE8DC4BEC64}" type="parTrans" cxnId="{ECE6A496-4262-439E-BABA-B495268D6B92}">
      <dgm:prSet/>
      <dgm:spPr>
        <a:xfrm>
          <a:off x="1347196" y="846101"/>
          <a:ext cx="272688" cy="911658"/>
        </a:xfrm>
        <a:custGeom>
          <a:avLst/>
          <a:gdLst/>
          <a:ahLst/>
          <a:cxnLst/>
          <a:rect l="0" t="0" r="0" b="0"/>
          <a:pathLst>
            <a:path>
              <a:moveTo>
                <a:pt x="0" y="0"/>
              </a:moveTo>
              <a:lnTo>
                <a:pt x="0" y="911658"/>
              </a:lnTo>
              <a:lnTo>
                <a:pt x="272688" y="911658"/>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A07B9A4E-3139-4C52-B2C8-48505C2422D5}" type="sibTrans" cxnId="{ECE6A496-4262-439E-BABA-B495268D6B92}">
      <dgm:prSet/>
      <dgm:spPr/>
      <dgm:t>
        <a:bodyPr/>
        <a:lstStyle/>
        <a:p>
          <a:endParaRPr lang="en-US"/>
        </a:p>
      </dgm:t>
    </dgm:pt>
    <dgm:pt modelId="{295438FD-9EDB-44C8-9239-2AC648ADD117}">
      <dgm:prSet phldrT="[Text]" custT="1"/>
      <dgm:spPr>
        <a:xfrm>
          <a:off x="1619885" y="2669417"/>
          <a:ext cx="1940287" cy="908905"/>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VAT Act</a:t>
          </a:r>
          <a:endParaRPr lang="en-US" sz="1600" dirty="0">
            <a:solidFill>
              <a:srgbClr val="343741">
                <a:hueOff val="0"/>
                <a:satOff val="0"/>
                <a:lumOff val="0"/>
                <a:alphaOff val="0"/>
              </a:srgbClr>
            </a:solidFill>
            <a:latin typeface="Arial" panose="020B0604020202020204"/>
            <a:ea typeface="+mn-ea"/>
            <a:cs typeface="+mn-cs"/>
          </a:endParaRPr>
        </a:p>
      </dgm:t>
    </dgm:pt>
    <dgm:pt modelId="{7D32CBE5-A9B4-4228-B9BB-2263E9E4589C}" type="parTrans" cxnId="{B86C7C55-B154-413A-97BA-7F2B61427D0B}">
      <dgm:prSet/>
      <dgm:spPr>
        <a:xfrm>
          <a:off x="1347196" y="846101"/>
          <a:ext cx="272688" cy="2277768"/>
        </a:xfrm>
        <a:custGeom>
          <a:avLst/>
          <a:gdLst/>
          <a:ahLst/>
          <a:cxnLst/>
          <a:rect l="0" t="0" r="0" b="0"/>
          <a:pathLst>
            <a:path>
              <a:moveTo>
                <a:pt x="0" y="0"/>
              </a:moveTo>
              <a:lnTo>
                <a:pt x="0" y="2277768"/>
              </a:lnTo>
              <a:lnTo>
                <a:pt x="272688" y="2277768"/>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7AC4BA5B-A60E-4285-8704-7A4ADFDF8FB7}" type="sibTrans" cxnId="{B86C7C55-B154-413A-97BA-7F2B61427D0B}">
      <dgm:prSet/>
      <dgm:spPr/>
      <dgm:t>
        <a:bodyPr/>
        <a:lstStyle/>
        <a:p>
          <a:endParaRPr lang="en-US"/>
        </a:p>
      </dgm:t>
    </dgm:pt>
    <dgm:pt modelId="{AB347470-37F4-449D-A9E3-72093E3188BF}">
      <dgm:prSet phldrT="[Text]" custT="1"/>
      <dgm:spPr>
        <a:xfrm>
          <a:off x="4581183" y="2651"/>
          <a:ext cx="2839021" cy="813864"/>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gm:spPr>
      <dgm:t>
        <a:bodyPr/>
        <a:lstStyle/>
        <a:p>
          <a:r>
            <a:rPr lang="en-US" sz="2000" dirty="0" smtClean="0">
              <a:solidFill>
                <a:srgbClr val="FFFFFF"/>
              </a:solidFill>
              <a:latin typeface="Arial" panose="020B0604020202020204"/>
              <a:ea typeface="+mn-ea"/>
              <a:cs typeface="+mn-cs"/>
            </a:rPr>
            <a:t>NO</a:t>
          </a:r>
          <a:endParaRPr lang="en-US" sz="2000" dirty="0">
            <a:solidFill>
              <a:srgbClr val="FFFFFF"/>
            </a:solidFill>
            <a:latin typeface="Arial" panose="020B0604020202020204"/>
            <a:ea typeface="+mn-ea"/>
            <a:cs typeface="+mn-cs"/>
          </a:endParaRPr>
        </a:p>
      </dgm:t>
    </dgm:pt>
    <dgm:pt modelId="{A1FC373E-79ED-47F2-89BC-2CC1B1DCD4FF}" type="parTrans" cxnId="{BC3594BA-10F4-4E39-9E75-EE35413D79E2}">
      <dgm:prSet/>
      <dgm:spPr/>
      <dgm:t>
        <a:bodyPr/>
        <a:lstStyle/>
        <a:p>
          <a:endParaRPr lang="en-US"/>
        </a:p>
      </dgm:t>
    </dgm:pt>
    <dgm:pt modelId="{1850F536-98C2-4E5E-BE7E-5F86714506E3}" type="sibTrans" cxnId="{BC3594BA-10F4-4E39-9E75-EE35413D79E2}">
      <dgm:prSet/>
      <dgm:spPr/>
      <dgm:t>
        <a:bodyPr/>
        <a:lstStyle/>
        <a:p>
          <a:endParaRPr lang="en-US"/>
        </a:p>
      </dgm:t>
    </dgm:pt>
    <dgm:pt modelId="{11714C19-ED06-4555-A784-35D7236B65DC}">
      <dgm:prSet phldrT="[Text]" custT="1"/>
      <dgm:spPr>
        <a:xfrm>
          <a:off x="5148988" y="1206410"/>
          <a:ext cx="1854747" cy="1065252"/>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Transfer duty enquiry</a:t>
          </a:r>
          <a:endParaRPr lang="en-US" sz="1600" dirty="0">
            <a:solidFill>
              <a:srgbClr val="343741">
                <a:hueOff val="0"/>
                <a:satOff val="0"/>
                <a:lumOff val="0"/>
                <a:alphaOff val="0"/>
              </a:srgbClr>
            </a:solidFill>
            <a:latin typeface="Arial" panose="020B0604020202020204"/>
            <a:ea typeface="+mn-ea"/>
            <a:cs typeface="+mn-cs"/>
          </a:endParaRPr>
        </a:p>
      </dgm:t>
    </dgm:pt>
    <dgm:pt modelId="{1F9B3790-DEF4-42A7-AAFE-1974B24428F2}" type="parTrans" cxnId="{B2800B5E-715E-48F7-A98E-F230CFC17358}">
      <dgm:prSet/>
      <dgm:spPr>
        <a:xfrm>
          <a:off x="4865085" y="816516"/>
          <a:ext cx="283902" cy="922520"/>
        </a:xfrm>
        <a:custGeom>
          <a:avLst/>
          <a:gdLst/>
          <a:ahLst/>
          <a:cxnLst/>
          <a:rect l="0" t="0" r="0" b="0"/>
          <a:pathLst>
            <a:path>
              <a:moveTo>
                <a:pt x="0" y="0"/>
              </a:moveTo>
              <a:lnTo>
                <a:pt x="0" y="922520"/>
              </a:lnTo>
              <a:lnTo>
                <a:pt x="283902" y="922520"/>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0E1920C9-77AA-43EC-817F-802E534193B5}" type="sibTrans" cxnId="{B2800B5E-715E-48F7-A98E-F230CFC17358}">
      <dgm:prSet/>
      <dgm:spPr/>
      <dgm:t>
        <a:bodyPr/>
        <a:lstStyle/>
        <a:p>
          <a:endParaRPr lang="en-US"/>
        </a:p>
      </dgm:t>
    </dgm:pt>
    <dgm:pt modelId="{825138F3-5114-41F6-9826-4CF5074BCCC4}">
      <dgm:prSet phldrT="[Text]" custT="1"/>
      <dgm:spPr>
        <a:xfrm>
          <a:off x="5148988" y="2661557"/>
          <a:ext cx="1755833" cy="961400"/>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Transfer Duty Act</a:t>
          </a:r>
          <a:endParaRPr lang="en-US" sz="1600" dirty="0">
            <a:solidFill>
              <a:srgbClr val="343741">
                <a:hueOff val="0"/>
                <a:satOff val="0"/>
                <a:lumOff val="0"/>
                <a:alphaOff val="0"/>
              </a:srgbClr>
            </a:solidFill>
            <a:latin typeface="Arial" panose="020B0604020202020204"/>
            <a:ea typeface="+mn-ea"/>
            <a:cs typeface="+mn-cs"/>
          </a:endParaRPr>
        </a:p>
      </dgm:t>
    </dgm:pt>
    <dgm:pt modelId="{9D37EA4A-A411-46EC-92C0-89323C687CCD}" type="parTrans" cxnId="{617885F4-F11D-4E4A-AE23-9252D7262356}">
      <dgm:prSet/>
      <dgm:spPr>
        <a:xfrm>
          <a:off x="4865085" y="816516"/>
          <a:ext cx="283902" cy="2325741"/>
        </a:xfrm>
        <a:custGeom>
          <a:avLst/>
          <a:gdLst/>
          <a:ahLst/>
          <a:cxnLst/>
          <a:rect l="0" t="0" r="0" b="0"/>
          <a:pathLst>
            <a:path>
              <a:moveTo>
                <a:pt x="0" y="0"/>
              </a:moveTo>
              <a:lnTo>
                <a:pt x="0" y="2325741"/>
              </a:lnTo>
              <a:lnTo>
                <a:pt x="283902" y="2325741"/>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6A82E323-4D28-4117-A950-653543EB82E3}" type="sibTrans" cxnId="{617885F4-F11D-4E4A-AE23-9252D7262356}">
      <dgm:prSet/>
      <dgm:spPr/>
      <dgm:t>
        <a:bodyPr/>
        <a:lstStyle/>
        <a:p>
          <a:endParaRPr lang="en-US"/>
        </a:p>
      </dgm:t>
    </dgm:pt>
    <dgm:pt modelId="{ACE9381D-7A3D-470A-B7A2-DCBA5033D65D}">
      <dgm:prSet custT="1"/>
      <dgm:spPr>
        <a:xfrm>
          <a:off x="1619885" y="3968217"/>
          <a:ext cx="1723094" cy="1108359"/>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Seller is liable to pay VAT</a:t>
          </a:r>
          <a:endParaRPr lang="en-US" sz="1600" dirty="0">
            <a:solidFill>
              <a:srgbClr val="343741">
                <a:hueOff val="0"/>
                <a:satOff val="0"/>
                <a:lumOff val="0"/>
                <a:alphaOff val="0"/>
              </a:srgbClr>
            </a:solidFill>
            <a:latin typeface="Arial" panose="020B0604020202020204"/>
            <a:ea typeface="+mn-ea"/>
            <a:cs typeface="+mn-cs"/>
          </a:endParaRPr>
        </a:p>
      </dgm:t>
    </dgm:pt>
    <dgm:pt modelId="{3AEDA48A-5508-490B-BA47-D4F38EF6070B}" type="parTrans" cxnId="{39D57C7F-F072-49CC-88F3-5D76CE1A2A13}">
      <dgm:prSet/>
      <dgm:spPr>
        <a:xfrm>
          <a:off x="1347196" y="846101"/>
          <a:ext cx="272688" cy="3676295"/>
        </a:xfrm>
        <a:custGeom>
          <a:avLst/>
          <a:gdLst/>
          <a:ahLst/>
          <a:cxnLst/>
          <a:rect l="0" t="0" r="0" b="0"/>
          <a:pathLst>
            <a:path>
              <a:moveTo>
                <a:pt x="0" y="0"/>
              </a:moveTo>
              <a:lnTo>
                <a:pt x="0" y="3676295"/>
              </a:lnTo>
              <a:lnTo>
                <a:pt x="272688" y="3676295"/>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049896E0-2672-43FC-87C3-022EBDF2644C}" type="sibTrans" cxnId="{39D57C7F-F072-49CC-88F3-5D76CE1A2A13}">
      <dgm:prSet/>
      <dgm:spPr/>
      <dgm:t>
        <a:bodyPr/>
        <a:lstStyle/>
        <a:p>
          <a:endParaRPr lang="en-US"/>
        </a:p>
      </dgm:t>
    </dgm:pt>
    <dgm:pt modelId="{2A571E3F-99BD-4BD2-9EEC-0F87FF1D6E86}">
      <dgm:prSet custT="1"/>
      <dgm:spPr>
        <a:xfrm>
          <a:off x="5148988" y="4012852"/>
          <a:ext cx="1870243" cy="1124454"/>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Purchaser is liable to pay transfer duty</a:t>
          </a:r>
          <a:endParaRPr lang="en-US" sz="1600" dirty="0">
            <a:solidFill>
              <a:srgbClr val="343741">
                <a:hueOff val="0"/>
                <a:satOff val="0"/>
                <a:lumOff val="0"/>
                <a:alphaOff val="0"/>
              </a:srgbClr>
            </a:solidFill>
            <a:latin typeface="Arial" panose="020B0604020202020204"/>
            <a:ea typeface="+mn-ea"/>
            <a:cs typeface="+mn-cs"/>
          </a:endParaRPr>
        </a:p>
      </dgm:t>
    </dgm:pt>
    <dgm:pt modelId="{E44C6192-8019-4D46-B9F5-89EFF25C52CE}" type="parTrans" cxnId="{55ADB173-D7C0-4ED8-B13E-5EA935159ACA}">
      <dgm:prSet/>
      <dgm:spPr>
        <a:xfrm>
          <a:off x="4865085" y="816516"/>
          <a:ext cx="283902" cy="3758563"/>
        </a:xfrm>
        <a:custGeom>
          <a:avLst/>
          <a:gdLst/>
          <a:ahLst/>
          <a:cxnLst/>
          <a:rect l="0" t="0" r="0" b="0"/>
          <a:pathLst>
            <a:path>
              <a:moveTo>
                <a:pt x="0" y="0"/>
              </a:moveTo>
              <a:lnTo>
                <a:pt x="0" y="3758563"/>
              </a:lnTo>
              <a:lnTo>
                <a:pt x="283902" y="3758563"/>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416AB88C-C0F5-4DCA-A036-89197E4DA2C4}" type="sibTrans" cxnId="{55ADB173-D7C0-4ED8-B13E-5EA935159ACA}">
      <dgm:prSet/>
      <dgm:spPr/>
      <dgm:t>
        <a:bodyPr/>
        <a:lstStyle/>
        <a:p>
          <a:endParaRPr lang="en-US"/>
        </a:p>
      </dgm:t>
    </dgm:pt>
    <dgm:pt modelId="{A25C550E-BBF2-46CE-B7B5-DBC2E7809FD3}" type="pres">
      <dgm:prSet presAssocID="{C536836C-8CF8-4F98-917D-FDCE62A9A819}" presName="diagram" presStyleCnt="0">
        <dgm:presLayoutVars>
          <dgm:chPref val="1"/>
          <dgm:dir/>
          <dgm:animOne val="branch"/>
          <dgm:animLvl val="lvl"/>
          <dgm:resizeHandles/>
        </dgm:presLayoutVars>
      </dgm:prSet>
      <dgm:spPr/>
      <dgm:t>
        <a:bodyPr/>
        <a:lstStyle/>
        <a:p>
          <a:endParaRPr lang="en-US"/>
        </a:p>
      </dgm:t>
    </dgm:pt>
    <dgm:pt modelId="{B3E10011-DA41-4EC5-A902-DBF072879576}" type="pres">
      <dgm:prSet presAssocID="{18E7F7F1-1113-488D-8F86-C9B49EB52169}" presName="root" presStyleCnt="0"/>
      <dgm:spPr/>
    </dgm:pt>
    <dgm:pt modelId="{8FC51E35-9FDC-4BB3-A314-536494BBACF2}" type="pres">
      <dgm:prSet presAssocID="{18E7F7F1-1113-488D-8F86-C9B49EB52169}" presName="rootComposite" presStyleCnt="0"/>
      <dgm:spPr/>
    </dgm:pt>
    <dgm:pt modelId="{3AFD7F5A-C7BE-48A0-8A3B-D1F44AE155DA}" type="pres">
      <dgm:prSet presAssocID="{18E7F7F1-1113-488D-8F86-C9B49EB52169}" presName="rootText" presStyleLbl="node1" presStyleIdx="0" presStyleCnt="2" custScaleX="87424" custScaleY="54082"/>
      <dgm:spPr/>
      <dgm:t>
        <a:bodyPr/>
        <a:lstStyle/>
        <a:p>
          <a:endParaRPr lang="en-US"/>
        </a:p>
      </dgm:t>
    </dgm:pt>
    <dgm:pt modelId="{8E3D0A3E-7210-4AEE-94BA-36EC31DF0FE3}" type="pres">
      <dgm:prSet presAssocID="{18E7F7F1-1113-488D-8F86-C9B49EB52169}" presName="rootConnector" presStyleLbl="node1" presStyleIdx="0" presStyleCnt="2"/>
      <dgm:spPr/>
      <dgm:t>
        <a:bodyPr/>
        <a:lstStyle/>
        <a:p>
          <a:endParaRPr lang="en-US"/>
        </a:p>
      </dgm:t>
    </dgm:pt>
    <dgm:pt modelId="{AB2A04DF-46F2-4BB2-BDCE-6AD691C42C5A}" type="pres">
      <dgm:prSet presAssocID="{18E7F7F1-1113-488D-8F86-C9B49EB52169}" presName="childShape" presStyleCnt="0"/>
      <dgm:spPr/>
    </dgm:pt>
    <dgm:pt modelId="{B0198F6D-85BA-4F7B-8817-9094F1898EB4}" type="pres">
      <dgm:prSet presAssocID="{7AB22FA7-2DD1-4203-A553-EEE8DC4BEC64}" presName="Name13" presStyleLbl="parChTrans1D2" presStyleIdx="0" presStyleCnt="6"/>
      <dgm:spPr/>
      <dgm:t>
        <a:bodyPr/>
        <a:lstStyle/>
        <a:p>
          <a:endParaRPr lang="en-US"/>
        </a:p>
      </dgm:t>
    </dgm:pt>
    <dgm:pt modelId="{EBDABFBF-BB7B-486B-85C9-C5CD6779EEB3}" type="pres">
      <dgm:prSet presAssocID="{2B02CA27-60C7-40BB-92DB-86909AF12F6E}" presName="childText" presStyleLbl="bgAcc1" presStyleIdx="0" presStyleCnt="6" custScaleX="73709" custScaleY="66911">
        <dgm:presLayoutVars>
          <dgm:bulletEnabled val="1"/>
        </dgm:presLayoutVars>
      </dgm:prSet>
      <dgm:spPr/>
      <dgm:t>
        <a:bodyPr/>
        <a:lstStyle/>
        <a:p>
          <a:endParaRPr lang="en-US"/>
        </a:p>
      </dgm:t>
    </dgm:pt>
    <dgm:pt modelId="{42241884-5256-4906-B562-C9470EFF3C47}" type="pres">
      <dgm:prSet presAssocID="{7D32CBE5-A9B4-4228-B9BB-2263E9E4589C}" presName="Name13" presStyleLbl="parChTrans1D2" presStyleIdx="1" presStyleCnt="6"/>
      <dgm:spPr/>
      <dgm:t>
        <a:bodyPr/>
        <a:lstStyle/>
        <a:p>
          <a:endParaRPr lang="en-US"/>
        </a:p>
      </dgm:t>
    </dgm:pt>
    <dgm:pt modelId="{393C1B69-DD3A-4D88-90B2-BC7053003578}" type="pres">
      <dgm:prSet presAssocID="{295438FD-9EDB-44C8-9239-2AC648ADD117}" presName="childText" presStyleLbl="bgAcc1" presStyleIdx="1" presStyleCnt="6" custScaleX="77757" custScaleY="58279">
        <dgm:presLayoutVars>
          <dgm:bulletEnabled val="1"/>
        </dgm:presLayoutVars>
      </dgm:prSet>
      <dgm:spPr/>
      <dgm:t>
        <a:bodyPr/>
        <a:lstStyle/>
        <a:p>
          <a:endParaRPr lang="en-US"/>
        </a:p>
      </dgm:t>
    </dgm:pt>
    <dgm:pt modelId="{E4DA66B4-C693-447A-B6F8-45BABE747476}" type="pres">
      <dgm:prSet presAssocID="{3AEDA48A-5508-490B-BA47-D4F38EF6070B}" presName="Name13" presStyleLbl="parChTrans1D2" presStyleIdx="2" presStyleCnt="6"/>
      <dgm:spPr/>
      <dgm:t>
        <a:bodyPr/>
        <a:lstStyle/>
        <a:p>
          <a:endParaRPr lang="en-US"/>
        </a:p>
      </dgm:t>
    </dgm:pt>
    <dgm:pt modelId="{CC890725-C9E2-4F87-AFAB-747A08DF5120}" type="pres">
      <dgm:prSet presAssocID="{ACE9381D-7A3D-470A-B7A2-DCBA5033D65D}" presName="childText" presStyleLbl="bgAcc1" presStyleIdx="2" presStyleCnt="6" custScaleX="69053" custScaleY="71068">
        <dgm:presLayoutVars>
          <dgm:bulletEnabled val="1"/>
        </dgm:presLayoutVars>
      </dgm:prSet>
      <dgm:spPr/>
      <dgm:t>
        <a:bodyPr/>
        <a:lstStyle/>
        <a:p>
          <a:endParaRPr lang="en-US"/>
        </a:p>
      </dgm:t>
    </dgm:pt>
    <dgm:pt modelId="{AC4CE47A-52F3-4194-BBAA-DA1C1200910A}" type="pres">
      <dgm:prSet presAssocID="{AB347470-37F4-449D-A9E3-72093E3188BF}" presName="root" presStyleCnt="0"/>
      <dgm:spPr/>
    </dgm:pt>
    <dgm:pt modelId="{5430CF21-7AAE-4DFA-947D-2F4F40D37BF8}" type="pres">
      <dgm:prSet presAssocID="{AB347470-37F4-449D-A9E3-72093E3188BF}" presName="rootComposite" presStyleCnt="0"/>
      <dgm:spPr/>
    </dgm:pt>
    <dgm:pt modelId="{ABB8D745-A444-4CCE-BFCC-BF03FC544F14}" type="pres">
      <dgm:prSet presAssocID="{AB347470-37F4-449D-A9E3-72093E3188BF}" presName="rootText" presStyleLbl="node1" presStyleIdx="1" presStyleCnt="2" custScaleX="91019" custScaleY="52185"/>
      <dgm:spPr/>
      <dgm:t>
        <a:bodyPr/>
        <a:lstStyle/>
        <a:p>
          <a:endParaRPr lang="en-US"/>
        </a:p>
      </dgm:t>
    </dgm:pt>
    <dgm:pt modelId="{3911291A-BE38-43FA-AD2A-8A8CA10C5F4D}" type="pres">
      <dgm:prSet presAssocID="{AB347470-37F4-449D-A9E3-72093E3188BF}" presName="rootConnector" presStyleLbl="node1" presStyleIdx="1" presStyleCnt="2"/>
      <dgm:spPr/>
      <dgm:t>
        <a:bodyPr/>
        <a:lstStyle/>
        <a:p>
          <a:endParaRPr lang="en-US"/>
        </a:p>
      </dgm:t>
    </dgm:pt>
    <dgm:pt modelId="{01BB74B7-48D1-4E5A-9932-EB245B578529}" type="pres">
      <dgm:prSet presAssocID="{AB347470-37F4-449D-A9E3-72093E3188BF}" presName="childShape" presStyleCnt="0"/>
      <dgm:spPr/>
    </dgm:pt>
    <dgm:pt modelId="{FE2766C3-BB5F-4DB1-A653-DFFA91CF9911}" type="pres">
      <dgm:prSet presAssocID="{1F9B3790-DEF4-42A7-AAFE-1974B24428F2}" presName="Name13" presStyleLbl="parChTrans1D2" presStyleIdx="3" presStyleCnt="6"/>
      <dgm:spPr/>
      <dgm:t>
        <a:bodyPr/>
        <a:lstStyle/>
        <a:p>
          <a:endParaRPr lang="en-US"/>
        </a:p>
      </dgm:t>
    </dgm:pt>
    <dgm:pt modelId="{3BFC4F76-1672-4079-9445-54BC617B3617}" type="pres">
      <dgm:prSet presAssocID="{11714C19-ED06-4555-A784-35D7236B65DC}" presName="childText" presStyleLbl="bgAcc1" presStyleIdx="3" presStyleCnt="6" custScaleX="74329" custScaleY="68304">
        <dgm:presLayoutVars>
          <dgm:bulletEnabled val="1"/>
        </dgm:presLayoutVars>
      </dgm:prSet>
      <dgm:spPr/>
      <dgm:t>
        <a:bodyPr/>
        <a:lstStyle/>
        <a:p>
          <a:endParaRPr lang="en-US"/>
        </a:p>
      </dgm:t>
    </dgm:pt>
    <dgm:pt modelId="{B3DDBBFA-9F44-46C5-8C16-3C5934FC23B7}" type="pres">
      <dgm:prSet presAssocID="{9D37EA4A-A411-46EC-92C0-89323C687CCD}" presName="Name13" presStyleLbl="parChTrans1D2" presStyleIdx="4" presStyleCnt="6"/>
      <dgm:spPr/>
      <dgm:t>
        <a:bodyPr/>
        <a:lstStyle/>
        <a:p>
          <a:endParaRPr lang="en-US"/>
        </a:p>
      </dgm:t>
    </dgm:pt>
    <dgm:pt modelId="{6AB012DC-6D32-4E7F-B886-6FC7470CF88E}" type="pres">
      <dgm:prSet presAssocID="{825138F3-5114-41F6-9826-4CF5074BCCC4}" presName="childText" presStyleLbl="bgAcc1" presStyleIdx="4" presStyleCnt="6" custScaleX="70365" custScaleY="61645">
        <dgm:presLayoutVars>
          <dgm:bulletEnabled val="1"/>
        </dgm:presLayoutVars>
      </dgm:prSet>
      <dgm:spPr/>
      <dgm:t>
        <a:bodyPr/>
        <a:lstStyle/>
        <a:p>
          <a:endParaRPr lang="en-US"/>
        </a:p>
      </dgm:t>
    </dgm:pt>
    <dgm:pt modelId="{C57F13EE-ED2B-440F-BB8B-82FAA6565D23}" type="pres">
      <dgm:prSet presAssocID="{E44C6192-8019-4D46-B9F5-89EFF25C52CE}" presName="Name13" presStyleLbl="parChTrans1D2" presStyleIdx="5" presStyleCnt="6"/>
      <dgm:spPr/>
      <dgm:t>
        <a:bodyPr/>
        <a:lstStyle/>
        <a:p>
          <a:endParaRPr lang="en-US"/>
        </a:p>
      </dgm:t>
    </dgm:pt>
    <dgm:pt modelId="{C53C6996-E110-46F6-89D3-2C0EBE0C579E}" type="pres">
      <dgm:prSet presAssocID="{2A571E3F-99BD-4BD2-9EEC-0F87FF1D6E86}" presName="childText" presStyleLbl="bgAcc1" presStyleIdx="5" presStyleCnt="6" custScaleX="74950" custScaleY="72100">
        <dgm:presLayoutVars>
          <dgm:bulletEnabled val="1"/>
        </dgm:presLayoutVars>
      </dgm:prSet>
      <dgm:spPr/>
      <dgm:t>
        <a:bodyPr/>
        <a:lstStyle/>
        <a:p>
          <a:endParaRPr lang="en-US"/>
        </a:p>
      </dgm:t>
    </dgm:pt>
  </dgm:ptLst>
  <dgm:cxnLst>
    <dgm:cxn modelId="{3F76EC77-7D86-406F-BC29-3C2BA1257D9F}" type="presOf" srcId="{11714C19-ED06-4555-A784-35D7236B65DC}" destId="{3BFC4F76-1672-4079-9445-54BC617B3617}" srcOrd="0" destOrd="0" presId="urn:microsoft.com/office/officeart/2005/8/layout/hierarchy3"/>
    <dgm:cxn modelId="{BC3594BA-10F4-4E39-9E75-EE35413D79E2}" srcId="{C536836C-8CF8-4F98-917D-FDCE62A9A819}" destId="{AB347470-37F4-449D-A9E3-72093E3188BF}" srcOrd="1" destOrd="0" parTransId="{A1FC373E-79ED-47F2-89BC-2CC1B1DCD4FF}" sibTransId="{1850F536-98C2-4E5E-BE7E-5F86714506E3}"/>
    <dgm:cxn modelId="{FA29A47F-3895-463D-BAD7-23D2D1A73B7E}" type="presOf" srcId="{E44C6192-8019-4D46-B9F5-89EFF25C52CE}" destId="{C57F13EE-ED2B-440F-BB8B-82FAA6565D23}" srcOrd="0" destOrd="0" presId="urn:microsoft.com/office/officeart/2005/8/layout/hierarchy3"/>
    <dgm:cxn modelId="{555455BA-0958-49C7-9BAF-EE89D9CFAEA7}" type="presOf" srcId="{AB347470-37F4-449D-A9E3-72093E3188BF}" destId="{3911291A-BE38-43FA-AD2A-8A8CA10C5F4D}" srcOrd="1" destOrd="0" presId="urn:microsoft.com/office/officeart/2005/8/layout/hierarchy3"/>
    <dgm:cxn modelId="{B86C7C55-B154-413A-97BA-7F2B61427D0B}" srcId="{18E7F7F1-1113-488D-8F86-C9B49EB52169}" destId="{295438FD-9EDB-44C8-9239-2AC648ADD117}" srcOrd="1" destOrd="0" parTransId="{7D32CBE5-A9B4-4228-B9BB-2263E9E4589C}" sibTransId="{7AC4BA5B-A60E-4285-8704-7A4ADFDF8FB7}"/>
    <dgm:cxn modelId="{DB9D7DD5-7021-4A29-8BED-F0D2FF57E700}" type="presOf" srcId="{2B02CA27-60C7-40BB-92DB-86909AF12F6E}" destId="{EBDABFBF-BB7B-486B-85C9-C5CD6779EEB3}" srcOrd="0" destOrd="0" presId="urn:microsoft.com/office/officeart/2005/8/layout/hierarchy3"/>
    <dgm:cxn modelId="{617885F4-F11D-4E4A-AE23-9252D7262356}" srcId="{AB347470-37F4-449D-A9E3-72093E3188BF}" destId="{825138F3-5114-41F6-9826-4CF5074BCCC4}" srcOrd="1" destOrd="0" parTransId="{9D37EA4A-A411-46EC-92C0-89323C687CCD}" sibTransId="{6A82E323-4D28-4117-A950-653543EB82E3}"/>
    <dgm:cxn modelId="{20D9C721-BB91-4E49-836A-A70F8AC04028}" type="presOf" srcId="{3AEDA48A-5508-490B-BA47-D4F38EF6070B}" destId="{E4DA66B4-C693-447A-B6F8-45BABE747476}" srcOrd="0" destOrd="0" presId="urn:microsoft.com/office/officeart/2005/8/layout/hierarchy3"/>
    <dgm:cxn modelId="{DFA5456A-EA50-44B6-8930-316CF83E2D49}" type="presOf" srcId="{1F9B3790-DEF4-42A7-AAFE-1974B24428F2}" destId="{FE2766C3-BB5F-4DB1-A653-DFFA91CF9911}" srcOrd="0" destOrd="0" presId="urn:microsoft.com/office/officeart/2005/8/layout/hierarchy3"/>
    <dgm:cxn modelId="{12DDAC56-4DEC-4310-B415-44101957F414}" type="presOf" srcId="{825138F3-5114-41F6-9826-4CF5074BCCC4}" destId="{6AB012DC-6D32-4E7F-B886-6FC7470CF88E}" srcOrd="0" destOrd="0" presId="urn:microsoft.com/office/officeart/2005/8/layout/hierarchy3"/>
    <dgm:cxn modelId="{39D57C7F-F072-49CC-88F3-5D76CE1A2A13}" srcId="{18E7F7F1-1113-488D-8F86-C9B49EB52169}" destId="{ACE9381D-7A3D-470A-B7A2-DCBA5033D65D}" srcOrd="2" destOrd="0" parTransId="{3AEDA48A-5508-490B-BA47-D4F38EF6070B}" sibTransId="{049896E0-2672-43FC-87C3-022EBDF2644C}"/>
    <dgm:cxn modelId="{BDAEAA7D-B312-4C6E-BBAA-B538B8D21753}" srcId="{C536836C-8CF8-4F98-917D-FDCE62A9A819}" destId="{18E7F7F1-1113-488D-8F86-C9B49EB52169}" srcOrd="0" destOrd="0" parTransId="{649EE6BA-0B83-4ECB-823F-B2DCE79FE6CF}" sibTransId="{6A44BC8A-8FEB-451A-982D-5B86AF1C4E4A}"/>
    <dgm:cxn modelId="{865E2104-D461-4DC3-987E-CDD57A4C246C}" type="presOf" srcId="{2A571E3F-99BD-4BD2-9EEC-0F87FF1D6E86}" destId="{C53C6996-E110-46F6-89D3-2C0EBE0C579E}" srcOrd="0" destOrd="0" presId="urn:microsoft.com/office/officeart/2005/8/layout/hierarchy3"/>
    <dgm:cxn modelId="{C2554384-E778-4D19-A513-53ED09B912A9}" type="presOf" srcId="{C536836C-8CF8-4F98-917D-FDCE62A9A819}" destId="{A25C550E-BBF2-46CE-B7B5-DBC2E7809FD3}" srcOrd="0" destOrd="0" presId="urn:microsoft.com/office/officeart/2005/8/layout/hierarchy3"/>
    <dgm:cxn modelId="{8C2419F9-1451-4B53-9BF9-7D85BA85DE72}" type="presOf" srcId="{7AB22FA7-2DD1-4203-A553-EEE8DC4BEC64}" destId="{B0198F6D-85BA-4F7B-8817-9094F1898EB4}" srcOrd="0" destOrd="0" presId="urn:microsoft.com/office/officeart/2005/8/layout/hierarchy3"/>
    <dgm:cxn modelId="{331EDE53-DB8A-48D1-95DF-9E191A185C62}" type="presOf" srcId="{18E7F7F1-1113-488D-8F86-C9B49EB52169}" destId="{8E3D0A3E-7210-4AEE-94BA-36EC31DF0FE3}" srcOrd="1" destOrd="0" presId="urn:microsoft.com/office/officeart/2005/8/layout/hierarchy3"/>
    <dgm:cxn modelId="{27D5EF8B-57CE-44CB-BAB5-D80E4763C188}" type="presOf" srcId="{7D32CBE5-A9B4-4228-B9BB-2263E9E4589C}" destId="{42241884-5256-4906-B562-C9470EFF3C47}" srcOrd="0" destOrd="0" presId="urn:microsoft.com/office/officeart/2005/8/layout/hierarchy3"/>
    <dgm:cxn modelId="{55ADB173-D7C0-4ED8-B13E-5EA935159ACA}" srcId="{AB347470-37F4-449D-A9E3-72093E3188BF}" destId="{2A571E3F-99BD-4BD2-9EEC-0F87FF1D6E86}" srcOrd="2" destOrd="0" parTransId="{E44C6192-8019-4D46-B9F5-89EFF25C52CE}" sibTransId="{416AB88C-C0F5-4DCA-A036-89197E4DA2C4}"/>
    <dgm:cxn modelId="{B1B9F5C6-5B6F-4D91-9A47-BAE51A07D6A3}" type="presOf" srcId="{AB347470-37F4-449D-A9E3-72093E3188BF}" destId="{ABB8D745-A444-4CCE-BFCC-BF03FC544F14}" srcOrd="0" destOrd="0" presId="urn:microsoft.com/office/officeart/2005/8/layout/hierarchy3"/>
    <dgm:cxn modelId="{52878CA0-83CE-41CD-91E2-4AD5336A8E09}" type="presOf" srcId="{ACE9381D-7A3D-470A-B7A2-DCBA5033D65D}" destId="{CC890725-C9E2-4F87-AFAB-747A08DF5120}" srcOrd="0" destOrd="0" presId="urn:microsoft.com/office/officeart/2005/8/layout/hierarchy3"/>
    <dgm:cxn modelId="{03DD9FBE-5AEA-4C56-AFCE-909238D8EFB4}" type="presOf" srcId="{9D37EA4A-A411-46EC-92C0-89323C687CCD}" destId="{B3DDBBFA-9F44-46C5-8C16-3C5934FC23B7}" srcOrd="0" destOrd="0" presId="urn:microsoft.com/office/officeart/2005/8/layout/hierarchy3"/>
    <dgm:cxn modelId="{F183D943-E540-40E4-B75C-8A726D1DA53D}" type="presOf" srcId="{18E7F7F1-1113-488D-8F86-C9B49EB52169}" destId="{3AFD7F5A-C7BE-48A0-8A3B-D1F44AE155DA}" srcOrd="0" destOrd="0" presId="urn:microsoft.com/office/officeart/2005/8/layout/hierarchy3"/>
    <dgm:cxn modelId="{B2800B5E-715E-48F7-A98E-F230CFC17358}" srcId="{AB347470-37F4-449D-A9E3-72093E3188BF}" destId="{11714C19-ED06-4555-A784-35D7236B65DC}" srcOrd="0" destOrd="0" parTransId="{1F9B3790-DEF4-42A7-AAFE-1974B24428F2}" sibTransId="{0E1920C9-77AA-43EC-817F-802E534193B5}"/>
    <dgm:cxn modelId="{DD5BD7E7-9344-4C06-8D2A-FE56717D8306}" type="presOf" srcId="{295438FD-9EDB-44C8-9239-2AC648ADD117}" destId="{393C1B69-DD3A-4D88-90B2-BC7053003578}" srcOrd="0" destOrd="0" presId="urn:microsoft.com/office/officeart/2005/8/layout/hierarchy3"/>
    <dgm:cxn modelId="{ECE6A496-4262-439E-BABA-B495268D6B92}" srcId="{18E7F7F1-1113-488D-8F86-C9B49EB52169}" destId="{2B02CA27-60C7-40BB-92DB-86909AF12F6E}" srcOrd="0" destOrd="0" parTransId="{7AB22FA7-2DD1-4203-A553-EEE8DC4BEC64}" sibTransId="{A07B9A4E-3139-4C52-B2C8-48505C2422D5}"/>
    <dgm:cxn modelId="{39AC5427-17F2-4C0B-A09E-BBAF9902FD9C}" type="presParOf" srcId="{A25C550E-BBF2-46CE-B7B5-DBC2E7809FD3}" destId="{B3E10011-DA41-4EC5-A902-DBF072879576}" srcOrd="0" destOrd="0" presId="urn:microsoft.com/office/officeart/2005/8/layout/hierarchy3"/>
    <dgm:cxn modelId="{55275B93-CE0A-4E9C-88AA-2D93F53C935C}" type="presParOf" srcId="{B3E10011-DA41-4EC5-A902-DBF072879576}" destId="{8FC51E35-9FDC-4BB3-A314-536494BBACF2}" srcOrd="0" destOrd="0" presId="urn:microsoft.com/office/officeart/2005/8/layout/hierarchy3"/>
    <dgm:cxn modelId="{90AB6355-FF91-4AA1-8B7C-47A9B5174BBC}" type="presParOf" srcId="{8FC51E35-9FDC-4BB3-A314-536494BBACF2}" destId="{3AFD7F5A-C7BE-48A0-8A3B-D1F44AE155DA}" srcOrd="0" destOrd="0" presId="urn:microsoft.com/office/officeart/2005/8/layout/hierarchy3"/>
    <dgm:cxn modelId="{ED3E4FF8-A0C6-4934-B9F5-1FBFAD75C25F}" type="presParOf" srcId="{8FC51E35-9FDC-4BB3-A314-536494BBACF2}" destId="{8E3D0A3E-7210-4AEE-94BA-36EC31DF0FE3}" srcOrd="1" destOrd="0" presId="urn:microsoft.com/office/officeart/2005/8/layout/hierarchy3"/>
    <dgm:cxn modelId="{F0D3CDF6-3776-492C-9242-5E3A18A08DCF}" type="presParOf" srcId="{B3E10011-DA41-4EC5-A902-DBF072879576}" destId="{AB2A04DF-46F2-4BB2-BDCE-6AD691C42C5A}" srcOrd="1" destOrd="0" presId="urn:microsoft.com/office/officeart/2005/8/layout/hierarchy3"/>
    <dgm:cxn modelId="{5825D017-9CCE-4D83-AE1A-6CF5BAA4BE13}" type="presParOf" srcId="{AB2A04DF-46F2-4BB2-BDCE-6AD691C42C5A}" destId="{B0198F6D-85BA-4F7B-8817-9094F1898EB4}" srcOrd="0" destOrd="0" presId="urn:microsoft.com/office/officeart/2005/8/layout/hierarchy3"/>
    <dgm:cxn modelId="{DEFED8B1-7A79-4ADB-950F-7EAE27C0A681}" type="presParOf" srcId="{AB2A04DF-46F2-4BB2-BDCE-6AD691C42C5A}" destId="{EBDABFBF-BB7B-486B-85C9-C5CD6779EEB3}" srcOrd="1" destOrd="0" presId="urn:microsoft.com/office/officeart/2005/8/layout/hierarchy3"/>
    <dgm:cxn modelId="{5CF2D0DF-F907-454D-AA48-118452E04A01}" type="presParOf" srcId="{AB2A04DF-46F2-4BB2-BDCE-6AD691C42C5A}" destId="{42241884-5256-4906-B562-C9470EFF3C47}" srcOrd="2" destOrd="0" presId="urn:microsoft.com/office/officeart/2005/8/layout/hierarchy3"/>
    <dgm:cxn modelId="{D5AD206C-11E0-448C-942B-EB65DEAB9C2C}" type="presParOf" srcId="{AB2A04DF-46F2-4BB2-BDCE-6AD691C42C5A}" destId="{393C1B69-DD3A-4D88-90B2-BC7053003578}" srcOrd="3" destOrd="0" presId="urn:microsoft.com/office/officeart/2005/8/layout/hierarchy3"/>
    <dgm:cxn modelId="{7DCB2434-4056-48E1-AFA4-E6E3808CF813}" type="presParOf" srcId="{AB2A04DF-46F2-4BB2-BDCE-6AD691C42C5A}" destId="{E4DA66B4-C693-447A-B6F8-45BABE747476}" srcOrd="4" destOrd="0" presId="urn:microsoft.com/office/officeart/2005/8/layout/hierarchy3"/>
    <dgm:cxn modelId="{E0DFF18F-64EE-4DFC-87EE-0B61182D6732}" type="presParOf" srcId="{AB2A04DF-46F2-4BB2-BDCE-6AD691C42C5A}" destId="{CC890725-C9E2-4F87-AFAB-747A08DF5120}" srcOrd="5" destOrd="0" presId="urn:microsoft.com/office/officeart/2005/8/layout/hierarchy3"/>
    <dgm:cxn modelId="{9EB44D52-0869-4B44-9836-FE15F0AE0A30}" type="presParOf" srcId="{A25C550E-BBF2-46CE-B7B5-DBC2E7809FD3}" destId="{AC4CE47A-52F3-4194-BBAA-DA1C1200910A}" srcOrd="1" destOrd="0" presId="urn:microsoft.com/office/officeart/2005/8/layout/hierarchy3"/>
    <dgm:cxn modelId="{E64C7BBE-1845-4B94-8A79-DFED07332D8D}" type="presParOf" srcId="{AC4CE47A-52F3-4194-BBAA-DA1C1200910A}" destId="{5430CF21-7AAE-4DFA-947D-2F4F40D37BF8}" srcOrd="0" destOrd="0" presId="urn:microsoft.com/office/officeart/2005/8/layout/hierarchy3"/>
    <dgm:cxn modelId="{BA718B42-301F-4CD8-944A-BFCF9B992F3E}" type="presParOf" srcId="{5430CF21-7AAE-4DFA-947D-2F4F40D37BF8}" destId="{ABB8D745-A444-4CCE-BFCC-BF03FC544F14}" srcOrd="0" destOrd="0" presId="urn:microsoft.com/office/officeart/2005/8/layout/hierarchy3"/>
    <dgm:cxn modelId="{BE737C93-B160-4EED-8879-01D5EA331A32}" type="presParOf" srcId="{5430CF21-7AAE-4DFA-947D-2F4F40D37BF8}" destId="{3911291A-BE38-43FA-AD2A-8A8CA10C5F4D}" srcOrd="1" destOrd="0" presId="urn:microsoft.com/office/officeart/2005/8/layout/hierarchy3"/>
    <dgm:cxn modelId="{D316A472-384A-4BC4-92DA-DB4AAADA8BE8}" type="presParOf" srcId="{AC4CE47A-52F3-4194-BBAA-DA1C1200910A}" destId="{01BB74B7-48D1-4E5A-9932-EB245B578529}" srcOrd="1" destOrd="0" presId="urn:microsoft.com/office/officeart/2005/8/layout/hierarchy3"/>
    <dgm:cxn modelId="{146A2F90-9033-48F9-A058-BF40B81D113C}" type="presParOf" srcId="{01BB74B7-48D1-4E5A-9932-EB245B578529}" destId="{FE2766C3-BB5F-4DB1-A653-DFFA91CF9911}" srcOrd="0" destOrd="0" presId="urn:microsoft.com/office/officeart/2005/8/layout/hierarchy3"/>
    <dgm:cxn modelId="{37CF33F0-29E9-432D-BCA2-ECE827351DA8}" type="presParOf" srcId="{01BB74B7-48D1-4E5A-9932-EB245B578529}" destId="{3BFC4F76-1672-4079-9445-54BC617B3617}" srcOrd="1" destOrd="0" presId="urn:microsoft.com/office/officeart/2005/8/layout/hierarchy3"/>
    <dgm:cxn modelId="{D5B41FA4-A503-442B-AC02-1741B3ABBF9E}" type="presParOf" srcId="{01BB74B7-48D1-4E5A-9932-EB245B578529}" destId="{B3DDBBFA-9F44-46C5-8C16-3C5934FC23B7}" srcOrd="2" destOrd="0" presId="urn:microsoft.com/office/officeart/2005/8/layout/hierarchy3"/>
    <dgm:cxn modelId="{64D7970D-C941-40E9-88F4-5216C8FE65C1}" type="presParOf" srcId="{01BB74B7-48D1-4E5A-9932-EB245B578529}" destId="{6AB012DC-6D32-4E7F-B886-6FC7470CF88E}" srcOrd="3" destOrd="0" presId="urn:microsoft.com/office/officeart/2005/8/layout/hierarchy3"/>
    <dgm:cxn modelId="{57070CB7-1C89-40F6-9E0F-ED833FA3ED29}" type="presParOf" srcId="{01BB74B7-48D1-4E5A-9932-EB245B578529}" destId="{C57F13EE-ED2B-440F-BB8B-82FAA6565D23}" srcOrd="4" destOrd="0" presId="urn:microsoft.com/office/officeart/2005/8/layout/hierarchy3"/>
    <dgm:cxn modelId="{9DAB3DBA-40CC-4780-9BDB-44DAF74AC8F0}" type="presParOf" srcId="{01BB74B7-48D1-4E5A-9932-EB245B578529}" destId="{C53C6996-E110-46F6-89D3-2C0EBE0C579E}"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D7F5A-C7BE-48A0-8A3B-D1F44AE155DA}">
      <dsp:nvSpPr>
        <dsp:cNvPr id="0" name=""/>
        <dsp:cNvSpPr/>
      </dsp:nvSpPr>
      <dsp:spPr>
        <a:xfrm>
          <a:off x="845053" y="1737"/>
          <a:ext cx="2337035" cy="722865"/>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FFFFFF"/>
              </a:solidFill>
              <a:latin typeface="Arial" panose="020B0604020202020204"/>
              <a:ea typeface="+mn-ea"/>
              <a:cs typeface="+mn-cs"/>
            </a:rPr>
            <a:t>YES</a:t>
          </a:r>
          <a:endParaRPr lang="en-US" sz="2000" kern="1200" dirty="0">
            <a:solidFill>
              <a:srgbClr val="FFFFFF"/>
            </a:solidFill>
            <a:latin typeface="Arial" panose="020B0604020202020204"/>
            <a:ea typeface="+mn-ea"/>
            <a:cs typeface="+mn-cs"/>
          </a:endParaRPr>
        </a:p>
      </dsp:txBody>
      <dsp:txXfrm>
        <a:off x="866225" y="22909"/>
        <a:ext cx="2294691" cy="680521"/>
      </dsp:txXfrm>
    </dsp:sp>
    <dsp:sp modelId="{B0198F6D-85BA-4F7B-8817-9094F1898EB4}">
      <dsp:nvSpPr>
        <dsp:cNvPr id="0" name=""/>
        <dsp:cNvSpPr/>
      </dsp:nvSpPr>
      <dsp:spPr>
        <a:xfrm>
          <a:off x="1078757" y="724603"/>
          <a:ext cx="233703" cy="781322"/>
        </a:xfrm>
        <a:custGeom>
          <a:avLst/>
          <a:gdLst/>
          <a:ahLst/>
          <a:cxnLst/>
          <a:rect l="0" t="0" r="0" b="0"/>
          <a:pathLst>
            <a:path>
              <a:moveTo>
                <a:pt x="0" y="0"/>
              </a:moveTo>
              <a:lnTo>
                <a:pt x="0" y="911658"/>
              </a:lnTo>
              <a:lnTo>
                <a:pt x="272688" y="911658"/>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BDABFBF-BB7B-486B-85C9-C5CD6779EEB3}">
      <dsp:nvSpPr>
        <dsp:cNvPr id="0" name=""/>
        <dsp:cNvSpPr/>
      </dsp:nvSpPr>
      <dsp:spPr>
        <a:xfrm>
          <a:off x="1312461" y="1058755"/>
          <a:ext cx="1576323" cy="894339"/>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VAT enquiry</a:t>
          </a:r>
          <a:endParaRPr lang="en-US" sz="1600" kern="1200" dirty="0">
            <a:solidFill>
              <a:srgbClr val="343741">
                <a:hueOff val="0"/>
                <a:satOff val="0"/>
                <a:lumOff val="0"/>
                <a:alphaOff val="0"/>
              </a:srgbClr>
            </a:solidFill>
            <a:latin typeface="Arial" panose="020B0604020202020204"/>
            <a:ea typeface="+mn-ea"/>
            <a:cs typeface="+mn-cs"/>
          </a:endParaRPr>
        </a:p>
      </dsp:txBody>
      <dsp:txXfrm>
        <a:off x="1338655" y="1084949"/>
        <a:ext cx="1523935" cy="841951"/>
      </dsp:txXfrm>
    </dsp:sp>
    <dsp:sp modelId="{42241884-5256-4906-B562-C9470EFF3C47}">
      <dsp:nvSpPr>
        <dsp:cNvPr id="0" name=""/>
        <dsp:cNvSpPr/>
      </dsp:nvSpPr>
      <dsp:spPr>
        <a:xfrm>
          <a:off x="1078757" y="724603"/>
          <a:ext cx="233703" cy="1952125"/>
        </a:xfrm>
        <a:custGeom>
          <a:avLst/>
          <a:gdLst/>
          <a:ahLst/>
          <a:cxnLst/>
          <a:rect l="0" t="0" r="0" b="0"/>
          <a:pathLst>
            <a:path>
              <a:moveTo>
                <a:pt x="0" y="0"/>
              </a:moveTo>
              <a:lnTo>
                <a:pt x="0" y="2277768"/>
              </a:lnTo>
              <a:lnTo>
                <a:pt x="272688" y="2277768"/>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93C1B69-DD3A-4D88-90B2-BC7053003578}">
      <dsp:nvSpPr>
        <dsp:cNvPr id="0" name=""/>
        <dsp:cNvSpPr/>
      </dsp:nvSpPr>
      <dsp:spPr>
        <a:xfrm>
          <a:off x="1312461" y="2287247"/>
          <a:ext cx="1662892" cy="778962"/>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VAT Act</a:t>
          </a:r>
          <a:endParaRPr lang="en-US" sz="1600" kern="1200" dirty="0">
            <a:solidFill>
              <a:srgbClr val="343741">
                <a:hueOff val="0"/>
                <a:satOff val="0"/>
                <a:lumOff val="0"/>
                <a:alphaOff val="0"/>
              </a:srgbClr>
            </a:solidFill>
            <a:latin typeface="Arial" panose="020B0604020202020204"/>
            <a:ea typeface="+mn-ea"/>
            <a:cs typeface="+mn-cs"/>
          </a:endParaRPr>
        </a:p>
      </dsp:txBody>
      <dsp:txXfrm>
        <a:off x="1335276" y="2310062"/>
        <a:ext cx="1617262" cy="733332"/>
      </dsp:txXfrm>
    </dsp:sp>
    <dsp:sp modelId="{E4DA66B4-C693-447A-B6F8-45BABE747476}">
      <dsp:nvSpPr>
        <dsp:cNvPr id="0" name=""/>
        <dsp:cNvSpPr/>
      </dsp:nvSpPr>
      <dsp:spPr>
        <a:xfrm>
          <a:off x="1078757" y="724603"/>
          <a:ext cx="233703" cy="3150710"/>
        </a:xfrm>
        <a:custGeom>
          <a:avLst/>
          <a:gdLst/>
          <a:ahLst/>
          <a:cxnLst/>
          <a:rect l="0" t="0" r="0" b="0"/>
          <a:pathLst>
            <a:path>
              <a:moveTo>
                <a:pt x="0" y="0"/>
              </a:moveTo>
              <a:lnTo>
                <a:pt x="0" y="3676295"/>
              </a:lnTo>
              <a:lnTo>
                <a:pt x="272688" y="3676295"/>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C890725-C9E2-4F87-AFAB-747A08DF5120}">
      <dsp:nvSpPr>
        <dsp:cNvPr id="0" name=""/>
        <dsp:cNvSpPr/>
      </dsp:nvSpPr>
      <dsp:spPr>
        <a:xfrm>
          <a:off x="1312461" y="3400362"/>
          <a:ext cx="1476750" cy="949902"/>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Seller is liable to pay VAT</a:t>
          </a:r>
          <a:endParaRPr lang="en-US" sz="1600" kern="1200" dirty="0">
            <a:solidFill>
              <a:srgbClr val="343741">
                <a:hueOff val="0"/>
                <a:satOff val="0"/>
                <a:lumOff val="0"/>
                <a:alphaOff val="0"/>
              </a:srgbClr>
            </a:solidFill>
            <a:latin typeface="Arial" panose="020B0604020202020204"/>
            <a:ea typeface="+mn-ea"/>
            <a:cs typeface="+mn-cs"/>
          </a:endParaRPr>
        </a:p>
      </dsp:txBody>
      <dsp:txXfrm>
        <a:off x="1340283" y="3428184"/>
        <a:ext cx="1421106" cy="894258"/>
      </dsp:txXfrm>
    </dsp:sp>
    <dsp:sp modelId="{ABB8D745-A444-4CCE-BFCC-BF03FC544F14}">
      <dsp:nvSpPr>
        <dsp:cNvPr id="0" name=""/>
        <dsp:cNvSpPr/>
      </dsp:nvSpPr>
      <dsp:spPr>
        <a:xfrm>
          <a:off x="3850394" y="1737"/>
          <a:ext cx="2433138" cy="697509"/>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FFFFFF"/>
              </a:solidFill>
              <a:latin typeface="Arial" panose="020B0604020202020204"/>
              <a:ea typeface="+mn-ea"/>
              <a:cs typeface="+mn-cs"/>
            </a:rPr>
            <a:t>NO</a:t>
          </a:r>
          <a:endParaRPr lang="en-US" sz="2000" kern="1200" dirty="0">
            <a:solidFill>
              <a:srgbClr val="FFFFFF"/>
            </a:solidFill>
            <a:latin typeface="Arial" panose="020B0604020202020204"/>
            <a:ea typeface="+mn-ea"/>
            <a:cs typeface="+mn-cs"/>
          </a:endParaRPr>
        </a:p>
      </dsp:txBody>
      <dsp:txXfrm>
        <a:off x="3870823" y="22166"/>
        <a:ext cx="2392280" cy="656651"/>
      </dsp:txXfrm>
    </dsp:sp>
    <dsp:sp modelId="{FE2766C3-BB5F-4DB1-A653-DFFA91CF9911}">
      <dsp:nvSpPr>
        <dsp:cNvPr id="0" name=""/>
        <dsp:cNvSpPr/>
      </dsp:nvSpPr>
      <dsp:spPr>
        <a:xfrm>
          <a:off x="4093708" y="699247"/>
          <a:ext cx="243313" cy="790631"/>
        </a:xfrm>
        <a:custGeom>
          <a:avLst/>
          <a:gdLst/>
          <a:ahLst/>
          <a:cxnLst/>
          <a:rect l="0" t="0" r="0" b="0"/>
          <a:pathLst>
            <a:path>
              <a:moveTo>
                <a:pt x="0" y="0"/>
              </a:moveTo>
              <a:lnTo>
                <a:pt x="0" y="922520"/>
              </a:lnTo>
              <a:lnTo>
                <a:pt x="283902" y="922520"/>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FC4F76-1672-4079-9445-54BC617B3617}">
      <dsp:nvSpPr>
        <dsp:cNvPr id="0" name=""/>
        <dsp:cNvSpPr/>
      </dsp:nvSpPr>
      <dsp:spPr>
        <a:xfrm>
          <a:off x="4337022" y="1033400"/>
          <a:ext cx="1589582" cy="912958"/>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Transfer duty enquiry</a:t>
          </a:r>
          <a:endParaRPr lang="en-US" sz="1600" kern="1200" dirty="0">
            <a:solidFill>
              <a:srgbClr val="343741">
                <a:hueOff val="0"/>
                <a:satOff val="0"/>
                <a:lumOff val="0"/>
                <a:alphaOff val="0"/>
              </a:srgbClr>
            </a:solidFill>
            <a:latin typeface="Arial" panose="020B0604020202020204"/>
            <a:ea typeface="+mn-ea"/>
            <a:cs typeface="+mn-cs"/>
          </a:endParaRPr>
        </a:p>
      </dsp:txBody>
      <dsp:txXfrm>
        <a:off x="4363762" y="1060140"/>
        <a:ext cx="1536102" cy="859478"/>
      </dsp:txXfrm>
    </dsp:sp>
    <dsp:sp modelId="{B3DDBBFA-9F44-46C5-8C16-3C5934FC23B7}">
      <dsp:nvSpPr>
        <dsp:cNvPr id="0" name=""/>
        <dsp:cNvSpPr/>
      </dsp:nvSpPr>
      <dsp:spPr>
        <a:xfrm>
          <a:off x="4093708" y="699247"/>
          <a:ext cx="243313" cy="1993239"/>
        </a:xfrm>
        <a:custGeom>
          <a:avLst/>
          <a:gdLst/>
          <a:ahLst/>
          <a:cxnLst/>
          <a:rect l="0" t="0" r="0" b="0"/>
          <a:pathLst>
            <a:path>
              <a:moveTo>
                <a:pt x="0" y="0"/>
              </a:moveTo>
              <a:lnTo>
                <a:pt x="0" y="2325741"/>
              </a:lnTo>
              <a:lnTo>
                <a:pt x="283902" y="2325741"/>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AB012DC-6D32-4E7F-B886-6FC7470CF88E}">
      <dsp:nvSpPr>
        <dsp:cNvPr id="0" name=""/>
        <dsp:cNvSpPr/>
      </dsp:nvSpPr>
      <dsp:spPr>
        <a:xfrm>
          <a:off x="4337022" y="2280510"/>
          <a:ext cx="1504809" cy="823953"/>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Transfer Duty Act</a:t>
          </a:r>
          <a:endParaRPr lang="en-US" sz="1600" kern="1200" dirty="0">
            <a:solidFill>
              <a:srgbClr val="343741">
                <a:hueOff val="0"/>
                <a:satOff val="0"/>
                <a:lumOff val="0"/>
                <a:alphaOff val="0"/>
              </a:srgbClr>
            </a:solidFill>
            <a:latin typeface="Arial" panose="020B0604020202020204"/>
            <a:ea typeface="+mn-ea"/>
            <a:cs typeface="+mn-cs"/>
          </a:endParaRPr>
        </a:p>
      </dsp:txBody>
      <dsp:txXfrm>
        <a:off x="4361155" y="2304643"/>
        <a:ext cx="1456543" cy="775687"/>
      </dsp:txXfrm>
    </dsp:sp>
    <dsp:sp modelId="{C57F13EE-ED2B-440F-BB8B-82FAA6565D23}">
      <dsp:nvSpPr>
        <dsp:cNvPr id="0" name=""/>
        <dsp:cNvSpPr/>
      </dsp:nvSpPr>
      <dsp:spPr>
        <a:xfrm>
          <a:off x="4093708" y="699247"/>
          <a:ext cx="243313" cy="3221216"/>
        </a:xfrm>
        <a:custGeom>
          <a:avLst/>
          <a:gdLst/>
          <a:ahLst/>
          <a:cxnLst/>
          <a:rect l="0" t="0" r="0" b="0"/>
          <a:pathLst>
            <a:path>
              <a:moveTo>
                <a:pt x="0" y="0"/>
              </a:moveTo>
              <a:lnTo>
                <a:pt x="0" y="3758563"/>
              </a:lnTo>
              <a:lnTo>
                <a:pt x="283902" y="3758563"/>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53C6996-E110-46F6-89D3-2C0EBE0C579E}">
      <dsp:nvSpPr>
        <dsp:cNvPr id="0" name=""/>
        <dsp:cNvSpPr/>
      </dsp:nvSpPr>
      <dsp:spPr>
        <a:xfrm>
          <a:off x="4337022" y="3438616"/>
          <a:ext cx="1602862" cy="963695"/>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Purchaser is liable to pay transfer duty</a:t>
          </a:r>
          <a:endParaRPr lang="en-US" sz="1600" kern="1200" dirty="0">
            <a:solidFill>
              <a:srgbClr val="343741">
                <a:hueOff val="0"/>
                <a:satOff val="0"/>
                <a:lumOff val="0"/>
                <a:alphaOff val="0"/>
              </a:srgbClr>
            </a:solidFill>
            <a:latin typeface="Arial" panose="020B0604020202020204"/>
            <a:ea typeface="+mn-ea"/>
            <a:cs typeface="+mn-cs"/>
          </a:endParaRPr>
        </a:p>
      </dsp:txBody>
      <dsp:txXfrm>
        <a:off x="4365248" y="3466842"/>
        <a:ext cx="1546410" cy="90724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2026/09/14</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9/14/2026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1185026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317639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799822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168990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4041459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668545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3442749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857870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3945257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6939925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213527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24620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146108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30488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36500970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5797759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8360914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700390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4993234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88074938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973619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99056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60324418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1354057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174871168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79780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21439830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522074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6685724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76549962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101591718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0229708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69690171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9838827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8492638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740850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8841623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9732367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6872921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9080684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8271953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6761931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275687792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1609138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87588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6874618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61664655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9959355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8136477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72762585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48770644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75867465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412169138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11197655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88234000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14158079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58286487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4136727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1967980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1492592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5404732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2250950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41216173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67999852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06411382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381586375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8665594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3356597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2085750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1540712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8136832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24111326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73369811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0161786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31092992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54365896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85482751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47906428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0853080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13387902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4113966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361474142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16734725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59971781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87129866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9197514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08099860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15020580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77580950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2210478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5175003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6930327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1847415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825344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3935455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8142826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241413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1849198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46684146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4500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94737890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6138323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010701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2886593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6311901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15669835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81212648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0992774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7536274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45987401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27737789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83180315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3534452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9047987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782928025"/>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52243062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181719289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41124906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85447612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9716933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2381354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7063966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4296542"/>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7605432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8740278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3582447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8388623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9160116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0983519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7905597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3647054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67624933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2857890"/>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425229353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4264388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26" Type="http://schemas.openxmlformats.org/officeDocument/2006/relationships/slideLayout" Target="../slideLayouts/slideLayout74.xml"/><Relationship Id="rId117" Type="http://schemas.openxmlformats.org/officeDocument/2006/relationships/slideLayout" Target="../slideLayouts/slideLayout165.xml"/><Relationship Id="rId21" Type="http://schemas.openxmlformats.org/officeDocument/2006/relationships/slideLayout" Target="../slideLayouts/slideLayout69.xml"/><Relationship Id="rId42" Type="http://schemas.openxmlformats.org/officeDocument/2006/relationships/slideLayout" Target="../slideLayouts/slideLayout90.xml"/><Relationship Id="rId47" Type="http://schemas.openxmlformats.org/officeDocument/2006/relationships/slideLayout" Target="../slideLayouts/slideLayout95.xml"/><Relationship Id="rId63" Type="http://schemas.openxmlformats.org/officeDocument/2006/relationships/slideLayout" Target="../slideLayouts/slideLayout111.xml"/><Relationship Id="rId68" Type="http://schemas.openxmlformats.org/officeDocument/2006/relationships/slideLayout" Target="../slideLayouts/slideLayout116.xml"/><Relationship Id="rId84" Type="http://schemas.openxmlformats.org/officeDocument/2006/relationships/slideLayout" Target="../slideLayouts/slideLayout132.xml"/><Relationship Id="rId89" Type="http://schemas.openxmlformats.org/officeDocument/2006/relationships/slideLayout" Target="../slideLayouts/slideLayout137.xml"/><Relationship Id="rId112" Type="http://schemas.openxmlformats.org/officeDocument/2006/relationships/slideLayout" Target="../slideLayouts/slideLayout160.xml"/><Relationship Id="rId16" Type="http://schemas.openxmlformats.org/officeDocument/2006/relationships/slideLayout" Target="../slideLayouts/slideLayout64.xml"/><Relationship Id="rId107" Type="http://schemas.openxmlformats.org/officeDocument/2006/relationships/slideLayout" Target="../slideLayouts/slideLayout155.xml"/><Relationship Id="rId11" Type="http://schemas.openxmlformats.org/officeDocument/2006/relationships/slideLayout" Target="../slideLayouts/slideLayout59.xml"/><Relationship Id="rId24" Type="http://schemas.openxmlformats.org/officeDocument/2006/relationships/slideLayout" Target="../slideLayouts/slideLayout72.xml"/><Relationship Id="rId32" Type="http://schemas.openxmlformats.org/officeDocument/2006/relationships/slideLayout" Target="../slideLayouts/slideLayout80.xml"/><Relationship Id="rId37" Type="http://schemas.openxmlformats.org/officeDocument/2006/relationships/slideLayout" Target="../slideLayouts/slideLayout85.xml"/><Relationship Id="rId40" Type="http://schemas.openxmlformats.org/officeDocument/2006/relationships/slideLayout" Target="../slideLayouts/slideLayout88.xml"/><Relationship Id="rId45" Type="http://schemas.openxmlformats.org/officeDocument/2006/relationships/slideLayout" Target="../slideLayouts/slideLayout93.xml"/><Relationship Id="rId53" Type="http://schemas.openxmlformats.org/officeDocument/2006/relationships/slideLayout" Target="../slideLayouts/slideLayout101.xml"/><Relationship Id="rId58" Type="http://schemas.openxmlformats.org/officeDocument/2006/relationships/slideLayout" Target="../slideLayouts/slideLayout106.xml"/><Relationship Id="rId66" Type="http://schemas.openxmlformats.org/officeDocument/2006/relationships/slideLayout" Target="../slideLayouts/slideLayout114.xml"/><Relationship Id="rId74" Type="http://schemas.openxmlformats.org/officeDocument/2006/relationships/slideLayout" Target="../slideLayouts/slideLayout122.xml"/><Relationship Id="rId79" Type="http://schemas.openxmlformats.org/officeDocument/2006/relationships/slideLayout" Target="../slideLayouts/slideLayout127.xml"/><Relationship Id="rId87" Type="http://schemas.openxmlformats.org/officeDocument/2006/relationships/slideLayout" Target="../slideLayouts/slideLayout135.xml"/><Relationship Id="rId102" Type="http://schemas.openxmlformats.org/officeDocument/2006/relationships/slideLayout" Target="../slideLayouts/slideLayout150.xml"/><Relationship Id="rId110" Type="http://schemas.openxmlformats.org/officeDocument/2006/relationships/slideLayout" Target="../slideLayouts/slideLayout158.xml"/><Relationship Id="rId115" Type="http://schemas.openxmlformats.org/officeDocument/2006/relationships/slideLayout" Target="../slideLayouts/slideLayout163.xml"/><Relationship Id="rId5" Type="http://schemas.openxmlformats.org/officeDocument/2006/relationships/slideLayout" Target="../slideLayouts/slideLayout53.xml"/><Relationship Id="rId61" Type="http://schemas.openxmlformats.org/officeDocument/2006/relationships/slideLayout" Target="../slideLayouts/slideLayout109.xml"/><Relationship Id="rId82" Type="http://schemas.openxmlformats.org/officeDocument/2006/relationships/slideLayout" Target="../slideLayouts/slideLayout130.xml"/><Relationship Id="rId90" Type="http://schemas.openxmlformats.org/officeDocument/2006/relationships/slideLayout" Target="../slideLayouts/slideLayout138.xml"/><Relationship Id="rId95" Type="http://schemas.openxmlformats.org/officeDocument/2006/relationships/slideLayout" Target="../slideLayouts/slideLayout143.xml"/><Relationship Id="rId19" Type="http://schemas.openxmlformats.org/officeDocument/2006/relationships/slideLayout" Target="../slideLayouts/slideLayout67.xml"/><Relationship Id="rId14" Type="http://schemas.openxmlformats.org/officeDocument/2006/relationships/slideLayout" Target="../slideLayouts/slideLayout62.xml"/><Relationship Id="rId22" Type="http://schemas.openxmlformats.org/officeDocument/2006/relationships/slideLayout" Target="../slideLayouts/slideLayout70.xml"/><Relationship Id="rId27" Type="http://schemas.openxmlformats.org/officeDocument/2006/relationships/slideLayout" Target="../slideLayouts/slideLayout75.xml"/><Relationship Id="rId30" Type="http://schemas.openxmlformats.org/officeDocument/2006/relationships/slideLayout" Target="../slideLayouts/slideLayout78.xml"/><Relationship Id="rId35" Type="http://schemas.openxmlformats.org/officeDocument/2006/relationships/slideLayout" Target="../slideLayouts/slideLayout83.xml"/><Relationship Id="rId43" Type="http://schemas.openxmlformats.org/officeDocument/2006/relationships/slideLayout" Target="../slideLayouts/slideLayout91.xml"/><Relationship Id="rId48" Type="http://schemas.openxmlformats.org/officeDocument/2006/relationships/slideLayout" Target="../slideLayouts/slideLayout96.xml"/><Relationship Id="rId56" Type="http://schemas.openxmlformats.org/officeDocument/2006/relationships/slideLayout" Target="../slideLayouts/slideLayout104.xml"/><Relationship Id="rId64" Type="http://schemas.openxmlformats.org/officeDocument/2006/relationships/slideLayout" Target="../slideLayouts/slideLayout112.xml"/><Relationship Id="rId69" Type="http://schemas.openxmlformats.org/officeDocument/2006/relationships/slideLayout" Target="../slideLayouts/slideLayout117.xml"/><Relationship Id="rId77" Type="http://schemas.openxmlformats.org/officeDocument/2006/relationships/slideLayout" Target="../slideLayouts/slideLayout125.xml"/><Relationship Id="rId100" Type="http://schemas.openxmlformats.org/officeDocument/2006/relationships/slideLayout" Target="../slideLayouts/slideLayout148.xml"/><Relationship Id="rId105" Type="http://schemas.openxmlformats.org/officeDocument/2006/relationships/slideLayout" Target="../slideLayouts/slideLayout153.xml"/><Relationship Id="rId113" Type="http://schemas.openxmlformats.org/officeDocument/2006/relationships/slideLayout" Target="../slideLayouts/slideLayout161.xml"/><Relationship Id="rId118" Type="http://schemas.openxmlformats.org/officeDocument/2006/relationships/slideLayout" Target="../slideLayouts/slideLayout166.xml"/><Relationship Id="rId8" Type="http://schemas.openxmlformats.org/officeDocument/2006/relationships/slideLayout" Target="../slideLayouts/slideLayout56.xml"/><Relationship Id="rId51" Type="http://schemas.openxmlformats.org/officeDocument/2006/relationships/slideLayout" Target="../slideLayouts/slideLayout99.xml"/><Relationship Id="rId72" Type="http://schemas.openxmlformats.org/officeDocument/2006/relationships/slideLayout" Target="../slideLayouts/slideLayout120.xml"/><Relationship Id="rId80" Type="http://schemas.openxmlformats.org/officeDocument/2006/relationships/slideLayout" Target="../slideLayouts/slideLayout128.xml"/><Relationship Id="rId85" Type="http://schemas.openxmlformats.org/officeDocument/2006/relationships/slideLayout" Target="../slideLayouts/slideLayout133.xml"/><Relationship Id="rId93" Type="http://schemas.openxmlformats.org/officeDocument/2006/relationships/slideLayout" Target="../slideLayouts/slideLayout141.xml"/><Relationship Id="rId98" Type="http://schemas.openxmlformats.org/officeDocument/2006/relationships/slideLayout" Target="../slideLayouts/slideLayout146.xml"/><Relationship Id="rId3" Type="http://schemas.openxmlformats.org/officeDocument/2006/relationships/slideLayout" Target="../slideLayouts/slideLayout51.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slideLayout" Target="../slideLayouts/slideLayout73.xml"/><Relationship Id="rId33" Type="http://schemas.openxmlformats.org/officeDocument/2006/relationships/slideLayout" Target="../slideLayouts/slideLayout81.xml"/><Relationship Id="rId38" Type="http://schemas.openxmlformats.org/officeDocument/2006/relationships/slideLayout" Target="../slideLayouts/slideLayout86.xml"/><Relationship Id="rId46" Type="http://schemas.openxmlformats.org/officeDocument/2006/relationships/slideLayout" Target="../slideLayouts/slideLayout94.xml"/><Relationship Id="rId59" Type="http://schemas.openxmlformats.org/officeDocument/2006/relationships/slideLayout" Target="../slideLayouts/slideLayout107.xml"/><Relationship Id="rId67" Type="http://schemas.openxmlformats.org/officeDocument/2006/relationships/slideLayout" Target="../slideLayouts/slideLayout115.xml"/><Relationship Id="rId103" Type="http://schemas.openxmlformats.org/officeDocument/2006/relationships/slideLayout" Target="../slideLayouts/slideLayout151.xml"/><Relationship Id="rId108" Type="http://schemas.openxmlformats.org/officeDocument/2006/relationships/slideLayout" Target="../slideLayouts/slideLayout156.xml"/><Relationship Id="rId116" Type="http://schemas.openxmlformats.org/officeDocument/2006/relationships/slideLayout" Target="../slideLayouts/slideLayout164.xml"/><Relationship Id="rId20" Type="http://schemas.openxmlformats.org/officeDocument/2006/relationships/slideLayout" Target="../slideLayouts/slideLayout68.xml"/><Relationship Id="rId41" Type="http://schemas.openxmlformats.org/officeDocument/2006/relationships/slideLayout" Target="../slideLayouts/slideLayout89.xml"/><Relationship Id="rId54" Type="http://schemas.openxmlformats.org/officeDocument/2006/relationships/slideLayout" Target="../slideLayouts/slideLayout102.xml"/><Relationship Id="rId62" Type="http://schemas.openxmlformats.org/officeDocument/2006/relationships/slideLayout" Target="../slideLayouts/slideLayout110.xml"/><Relationship Id="rId70" Type="http://schemas.openxmlformats.org/officeDocument/2006/relationships/slideLayout" Target="../slideLayouts/slideLayout118.xml"/><Relationship Id="rId75" Type="http://schemas.openxmlformats.org/officeDocument/2006/relationships/slideLayout" Target="../slideLayouts/slideLayout123.xml"/><Relationship Id="rId83" Type="http://schemas.openxmlformats.org/officeDocument/2006/relationships/slideLayout" Target="../slideLayouts/slideLayout131.xml"/><Relationship Id="rId88" Type="http://schemas.openxmlformats.org/officeDocument/2006/relationships/slideLayout" Target="../slideLayouts/slideLayout136.xml"/><Relationship Id="rId91" Type="http://schemas.openxmlformats.org/officeDocument/2006/relationships/slideLayout" Target="../slideLayouts/slideLayout139.xml"/><Relationship Id="rId96" Type="http://schemas.openxmlformats.org/officeDocument/2006/relationships/slideLayout" Target="../slideLayouts/slideLayout144.xml"/><Relationship Id="rId111" Type="http://schemas.openxmlformats.org/officeDocument/2006/relationships/slideLayout" Target="../slideLayouts/slideLayout159.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28" Type="http://schemas.openxmlformats.org/officeDocument/2006/relationships/slideLayout" Target="../slideLayouts/slideLayout76.xml"/><Relationship Id="rId36" Type="http://schemas.openxmlformats.org/officeDocument/2006/relationships/slideLayout" Target="../slideLayouts/slideLayout84.xml"/><Relationship Id="rId49" Type="http://schemas.openxmlformats.org/officeDocument/2006/relationships/slideLayout" Target="../slideLayouts/slideLayout97.xml"/><Relationship Id="rId57" Type="http://schemas.openxmlformats.org/officeDocument/2006/relationships/slideLayout" Target="../slideLayouts/slideLayout105.xml"/><Relationship Id="rId106" Type="http://schemas.openxmlformats.org/officeDocument/2006/relationships/slideLayout" Target="../slideLayouts/slideLayout154.xml"/><Relationship Id="rId114" Type="http://schemas.openxmlformats.org/officeDocument/2006/relationships/slideLayout" Target="../slideLayouts/slideLayout162.xml"/><Relationship Id="rId119" Type="http://schemas.openxmlformats.org/officeDocument/2006/relationships/slideLayout" Target="../slideLayouts/slideLayout167.xml"/><Relationship Id="rId10" Type="http://schemas.openxmlformats.org/officeDocument/2006/relationships/slideLayout" Target="../slideLayouts/slideLayout58.xml"/><Relationship Id="rId31" Type="http://schemas.openxmlformats.org/officeDocument/2006/relationships/slideLayout" Target="../slideLayouts/slideLayout79.xml"/><Relationship Id="rId44" Type="http://schemas.openxmlformats.org/officeDocument/2006/relationships/slideLayout" Target="../slideLayouts/slideLayout92.xml"/><Relationship Id="rId52" Type="http://schemas.openxmlformats.org/officeDocument/2006/relationships/slideLayout" Target="../slideLayouts/slideLayout100.xml"/><Relationship Id="rId60" Type="http://schemas.openxmlformats.org/officeDocument/2006/relationships/slideLayout" Target="../slideLayouts/slideLayout108.xml"/><Relationship Id="rId65" Type="http://schemas.openxmlformats.org/officeDocument/2006/relationships/slideLayout" Target="../slideLayouts/slideLayout113.xml"/><Relationship Id="rId73" Type="http://schemas.openxmlformats.org/officeDocument/2006/relationships/slideLayout" Target="../slideLayouts/slideLayout121.xml"/><Relationship Id="rId78" Type="http://schemas.openxmlformats.org/officeDocument/2006/relationships/slideLayout" Target="../slideLayouts/slideLayout126.xml"/><Relationship Id="rId81" Type="http://schemas.openxmlformats.org/officeDocument/2006/relationships/slideLayout" Target="../slideLayouts/slideLayout129.xml"/><Relationship Id="rId86" Type="http://schemas.openxmlformats.org/officeDocument/2006/relationships/slideLayout" Target="../slideLayouts/slideLayout134.xml"/><Relationship Id="rId94" Type="http://schemas.openxmlformats.org/officeDocument/2006/relationships/slideLayout" Target="../slideLayouts/slideLayout142.xml"/><Relationship Id="rId99" Type="http://schemas.openxmlformats.org/officeDocument/2006/relationships/slideLayout" Target="../slideLayouts/slideLayout147.xml"/><Relationship Id="rId101" Type="http://schemas.openxmlformats.org/officeDocument/2006/relationships/slideLayout" Target="../slideLayouts/slideLayout149.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9" Type="http://schemas.openxmlformats.org/officeDocument/2006/relationships/slideLayout" Target="../slideLayouts/slideLayout87.xml"/><Relationship Id="rId109" Type="http://schemas.openxmlformats.org/officeDocument/2006/relationships/slideLayout" Target="../slideLayouts/slideLayout157.xml"/><Relationship Id="rId34" Type="http://schemas.openxmlformats.org/officeDocument/2006/relationships/slideLayout" Target="../slideLayouts/slideLayout82.xml"/><Relationship Id="rId50" Type="http://schemas.openxmlformats.org/officeDocument/2006/relationships/slideLayout" Target="../slideLayouts/slideLayout98.xml"/><Relationship Id="rId55" Type="http://schemas.openxmlformats.org/officeDocument/2006/relationships/slideLayout" Target="../slideLayouts/slideLayout103.xml"/><Relationship Id="rId76" Type="http://schemas.openxmlformats.org/officeDocument/2006/relationships/slideLayout" Target="../slideLayouts/slideLayout124.xml"/><Relationship Id="rId97" Type="http://schemas.openxmlformats.org/officeDocument/2006/relationships/slideLayout" Target="../slideLayouts/slideLayout145.xml"/><Relationship Id="rId104" Type="http://schemas.openxmlformats.org/officeDocument/2006/relationships/slideLayout" Target="../slideLayouts/slideLayout152.xml"/><Relationship Id="rId120" Type="http://schemas.openxmlformats.org/officeDocument/2006/relationships/theme" Target="../theme/theme4.xml"/><Relationship Id="rId7" Type="http://schemas.openxmlformats.org/officeDocument/2006/relationships/slideLayout" Target="../slideLayouts/slideLayout55.xml"/><Relationship Id="rId71" Type="http://schemas.openxmlformats.org/officeDocument/2006/relationships/slideLayout" Target="../slideLayouts/slideLayout119.xml"/><Relationship Id="rId92" Type="http://schemas.openxmlformats.org/officeDocument/2006/relationships/slideLayout" Target="../slideLayouts/slideLayout140.xml"/><Relationship Id="rId2" Type="http://schemas.openxmlformats.org/officeDocument/2006/relationships/slideLayout" Target="../slideLayouts/slideLayout50.xml"/><Relationship Id="rId2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8525735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783296973"/>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757" r:id="rId19"/>
    <p:sldLayoutId id="2147483758" r:id="rId20"/>
    <p:sldLayoutId id="2147483759" r:id="rId21"/>
    <p:sldLayoutId id="2147483760" r:id="rId22"/>
    <p:sldLayoutId id="2147483761" r:id="rId23"/>
    <p:sldLayoutId id="2147483762" r:id="rId24"/>
    <p:sldLayoutId id="2147483763" r:id="rId25"/>
    <p:sldLayoutId id="2147483764" r:id="rId26"/>
    <p:sldLayoutId id="2147483765" r:id="rId27"/>
    <p:sldLayoutId id="2147483766" r:id="rId28"/>
    <p:sldLayoutId id="2147483767" r:id="rId29"/>
    <p:sldLayoutId id="2147483768" r:id="rId30"/>
    <p:sldLayoutId id="2147483769" r:id="rId31"/>
    <p:sldLayoutId id="2147483770" r:id="rId32"/>
    <p:sldLayoutId id="2147483771" r:id="rId33"/>
    <p:sldLayoutId id="2147483772" r:id="rId34"/>
    <p:sldLayoutId id="2147483773" r:id="rId35"/>
    <p:sldLayoutId id="2147483774" r:id="rId36"/>
    <p:sldLayoutId id="2147483775" r:id="rId37"/>
    <p:sldLayoutId id="2147483776" r:id="rId38"/>
    <p:sldLayoutId id="2147483777" r:id="rId39"/>
    <p:sldLayoutId id="2147483778" r:id="rId40"/>
    <p:sldLayoutId id="2147483779" r:id="rId41"/>
    <p:sldLayoutId id="2147483780" r:id="rId42"/>
    <p:sldLayoutId id="2147483781" r:id="rId43"/>
    <p:sldLayoutId id="2147483782" r:id="rId44"/>
    <p:sldLayoutId id="2147483783" r:id="rId45"/>
    <p:sldLayoutId id="2147483784" r:id="rId46"/>
    <p:sldLayoutId id="2147483785" r:id="rId47"/>
    <p:sldLayoutId id="2147483786" r:id="rId48"/>
    <p:sldLayoutId id="2147483787" r:id="rId49"/>
    <p:sldLayoutId id="2147483788" r:id="rId50"/>
    <p:sldLayoutId id="2147483789" r:id="rId51"/>
    <p:sldLayoutId id="2147483790" r:id="rId52"/>
    <p:sldLayoutId id="2147483791" r:id="rId53"/>
    <p:sldLayoutId id="2147483792" r:id="rId54"/>
    <p:sldLayoutId id="2147483793" r:id="rId55"/>
    <p:sldLayoutId id="2147483794" r:id="rId56"/>
    <p:sldLayoutId id="2147483795" r:id="rId57"/>
    <p:sldLayoutId id="2147483796" r:id="rId58"/>
    <p:sldLayoutId id="2147483797" r:id="rId59"/>
    <p:sldLayoutId id="2147483798" r:id="rId60"/>
    <p:sldLayoutId id="2147483799" r:id="rId61"/>
    <p:sldLayoutId id="2147483800" r:id="rId62"/>
    <p:sldLayoutId id="2147483801" r:id="rId63"/>
    <p:sldLayoutId id="2147483802" r:id="rId64"/>
    <p:sldLayoutId id="2147483803" r:id="rId65"/>
    <p:sldLayoutId id="2147483804" r:id="rId66"/>
    <p:sldLayoutId id="2147483805" r:id="rId67"/>
    <p:sldLayoutId id="2147483806" r:id="rId68"/>
    <p:sldLayoutId id="2147483807" r:id="rId69"/>
    <p:sldLayoutId id="2147483808" r:id="rId70"/>
    <p:sldLayoutId id="2147483809" r:id="rId71"/>
    <p:sldLayoutId id="2147483810" r:id="rId72"/>
    <p:sldLayoutId id="2147483811" r:id="rId73"/>
    <p:sldLayoutId id="2147483812" r:id="rId74"/>
    <p:sldLayoutId id="2147483813" r:id="rId75"/>
    <p:sldLayoutId id="2147483814" r:id="rId76"/>
    <p:sldLayoutId id="2147483815" r:id="rId77"/>
    <p:sldLayoutId id="2147483816" r:id="rId78"/>
    <p:sldLayoutId id="2147483817" r:id="rId79"/>
    <p:sldLayoutId id="2147483818" r:id="rId80"/>
    <p:sldLayoutId id="2147483819" r:id="rId81"/>
    <p:sldLayoutId id="2147483820" r:id="rId82"/>
    <p:sldLayoutId id="2147483821" r:id="rId83"/>
    <p:sldLayoutId id="2147483822" r:id="rId84"/>
    <p:sldLayoutId id="2147483823" r:id="rId85"/>
    <p:sldLayoutId id="2147483824" r:id="rId86"/>
    <p:sldLayoutId id="2147483825" r:id="rId87"/>
    <p:sldLayoutId id="2147483826" r:id="rId88"/>
    <p:sldLayoutId id="2147483827" r:id="rId89"/>
    <p:sldLayoutId id="2147483828" r:id="rId90"/>
    <p:sldLayoutId id="2147483829" r:id="rId91"/>
    <p:sldLayoutId id="2147483830" r:id="rId92"/>
    <p:sldLayoutId id="2147483831" r:id="rId93"/>
    <p:sldLayoutId id="2147483832" r:id="rId94"/>
    <p:sldLayoutId id="2147483833" r:id="rId95"/>
    <p:sldLayoutId id="2147483834" r:id="rId96"/>
    <p:sldLayoutId id="2147483835" r:id="rId97"/>
    <p:sldLayoutId id="2147483836" r:id="rId98"/>
    <p:sldLayoutId id="2147483837" r:id="rId99"/>
    <p:sldLayoutId id="2147483838" r:id="rId100"/>
    <p:sldLayoutId id="2147483839" r:id="rId101"/>
    <p:sldLayoutId id="2147483840" r:id="rId102"/>
    <p:sldLayoutId id="2147483841" r:id="rId103"/>
    <p:sldLayoutId id="2147483842" r:id="rId104"/>
    <p:sldLayoutId id="2147483843" r:id="rId105"/>
    <p:sldLayoutId id="2147483844" r:id="rId106"/>
    <p:sldLayoutId id="2147483845" r:id="rId107"/>
    <p:sldLayoutId id="2147483846" r:id="rId108"/>
    <p:sldLayoutId id="2147483847" r:id="rId109"/>
    <p:sldLayoutId id="2147483848" r:id="rId110"/>
    <p:sldLayoutId id="2147483849" r:id="rId111"/>
    <p:sldLayoutId id="2147483850" r:id="rId112"/>
    <p:sldLayoutId id="2147483851" r:id="rId113"/>
    <p:sldLayoutId id="2147483852" r:id="rId114"/>
    <p:sldLayoutId id="2147483853" r:id="rId115"/>
    <p:sldLayoutId id="2147483854" r:id="rId116"/>
    <p:sldLayoutId id="2147483855" r:id="rId117"/>
    <p:sldLayoutId id="2147483856" r:id="rId118"/>
    <p:sldLayoutId id="2147483857"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Explainer: VAT v transfer duty in property transactions</a:t>
            </a:r>
            <a:endParaRPr lang="en-ZA" dirty="0"/>
          </a:p>
        </p:txBody>
      </p:sp>
    </p:spTree>
    <p:extLst>
      <p:ext uri="{BB962C8B-B14F-4D97-AF65-F5344CB8AC3E}">
        <p14:creationId xmlns:p14="http://schemas.microsoft.com/office/powerpoint/2010/main" val="2239644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Introduction</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300065"/>
            <a:ext cx="4736360" cy="3964336"/>
          </a:xfrm>
        </p:spPr>
        <p:txBody>
          <a:bodyPr>
            <a:normAutofit/>
          </a:bodyPr>
          <a:lstStyle/>
          <a:p>
            <a:pPr>
              <a:lnSpc>
                <a:spcPct val="150000"/>
              </a:lnSpc>
            </a:pPr>
            <a:r>
              <a:rPr lang="en-GB" sz="1500" dirty="0"/>
              <a:t>In property transactions, there will never be a scenario where both VAT and transfer duty are </a:t>
            </a:r>
            <a:r>
              <a:rPr lang="en-GB" sz="1500" dirty="0" smtClean="0"/>
              <a:t>payable.</a:t>
            </a:r>
          </a:p>
          <a:p>
            <a:pPr>
              <a:lnSpc>
                <a:spcPct val="150000"/>
              </a:lnSpc>
            </a:pPr>
            <a:r>
              <a:rPr lang="en-GB" sz="1500" dirty="0"/>
              <a:t>I</a:t>
            </a:r>
            <a:r>
              <a:rPr lang="en-GB" sz="1500" dirty="0" smtClean="0"/>
              <a:t>t </a:t>
            </a:r>
            <a:r>
              <a:rPr lang="en-GB" sz="1500" dirty="0"/>
              <a:t>is always one or the </a:t>
            </a:r>
            <a:r>
              <a:rPr lang="en-GB" sz="1500" dirty="0" smtClean="0"/>
              <a:t>other, never both.</a:t>
            </a:r>
            <a:endParaRPr lang="en-ZA"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4" r="11554"/>
          <a:stretch>
            <a:fillRect/>
          </a:stretch>
        </p:blipFill>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Transfer duty</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a:lnSpc>
                <a:spcPct val="200000"/>
              </a:lnSpc>
            </a:pPr>
            <a:r>
              <a:rPr lang="en-ZA" sz="1500" dirty="0"/>
              <a:t>Transfer duty is payable on the </a:t>
            </a:r>
            <a:r>
              <a:rPr lang="en-ZA" sz="1500" i="1" dirty="0"/>
              <a:t>acquisition</a:t>
            </a:r>
            <a:r>
              <a:rPr lang="en-ZA" sz="1500" dirty="0"/>
              <a:t> of immovable property.</a:t>
            </a:r>
          </a:p>
          <a:p>
            <a:pPr>
              <a:lnSpc>
                <a:spcPct val="200000"/>
              </a:lnSpc>
            </a:pPr>
            <a:r>
              <a:rPr lang="en-ZA" sz="1500" dirty="0"/>
              <a:t>Therefore</a:t>
            </a:r>
            <a:r>
              <a:rPr lang="en-ZA" sz="1500" dirty="0" smtClean="0"/>
              <a:t>, </a:t>
            </a:r>
            <a:r>
              <a:rPr lang="en-ZA" sz="1500" dirty="0"/>
              <a:t>transfer duty is </a:t>
            </a:r>
            <a:r>
              <a:rPr lang="en-ZA" sz="1500" dirty="0" smtClean="0"/>
              <a:t>effectively payable </a:t>
            </a:r>
            <a:r>
              <a:rPr lang="en-ZA" sz="1500" dirty="0"/>
              <a:t>in all property transactions, </a:t>
            </a:r>
            <a:r>
              <a:rPr lang="en-ZA" sz="1500" i="1" dirty="0"/>
              <a:t>except</a:t>
            </a:r>
            <a:r>
              <a:rPr lang="en-ZA" sz="1500" dirty="0"/>
              <a:t> where specifically exempt.</a:t>
            </a:r>
            <a:endParaRPr lang="en-ZA" sz="1500" i="1" dirty="0">
              <a:solidFill>
                <a:srgbClr val="95050F"/>
              </a:solidFill>
            </a:endParaRPr>
          </a:p>
          <a:p>
            <a:pPr>
              <a:lnSpc>
                <a:spcPct val="200000"/>
              </a:lnSpc>
            </a:pPr>
            <a:r>
              <a:rPr lang="en-ZA" sz="1500" i="1" dirty="0">
                <a:solidFill>
                  <a:srgbClr val="95050F"/>
                </a:solidFill>
              </a:rPr>
              <a:t>Example of such an exemption: </a:t>
            </a:r>
            <a:r>
              <a:rPr lang="en-ZA" sz="1500" dirty="0"/>
              <a:t>When VAT is payable.</a:t>
            </a:r>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indent="0">
              <a:lnSpc>
                <a:spcPct val="200000"/>
              </a:lnSpc>
              <a:buNone/>
            </a:pPr>
            <a:r>
              <a:rPr lang="en-ZA" sz="1500" b="1" dirty="0">
                <a:solidFill>
                  <a:srgbClr val="95050F"/>
                </a:solidFill>
              </a:rPr>
              <a:t>GOLDEN RULE:   </a:t>
            </a:r>
            <a:r>
              <a:rPr lang="en-ZA" sz="1500" i="1" dirty="0"/>
              <a:t>Either</a:t>
            </a:r>
            <a:r>
              <a:rPr lang="en-ZA" sz="1500" dirty="0"/>
              <a:t> </a:t>
            </a:r>
            <a:r>
              <a:rPr lang="en-ZA" sz="1500" dirty="0" smtClean="0"/>
              <a:t>transfer </a:t>
            </a:r>
            <a:r>
              <a:rPr lang="en-ZA" sz="1500" dirty="0"/>
              <a:t>duty </a:t>
            </a:r>
            <a:r>
              <a:rPr lang="en-ZA" sz="1500" i="1" u="sng" dirty="0"/>
              <a:t>or</a:t>
            </a:r>
            <a:r>
              <a:rPr lang="en-ZA" sz="1500" dirty="0"/>
              <a:t> VAT is payable  </a:t>
            </a:r>
            <a:r>
              <a:rPr lang="en-ZA" sz="1500" i="1" dirty="0"/>
              <a:t>(if not exempt</a:t>
            </a:r>
            <a:r>
              <a:rPr lang="en-ZA" sz="1500" i="1" dirty="0" smtClean="0"/>
              <a:t>).</a:t>
            </a:r>
            <a:endParaRPr lang="en-ZA" sz="1500" i="1" dirty="0"/>
          </a:p>
          <a:p>
            <a:pPr marL="0" indent="0">
              <a:lnSpc>
                <a:spcPct val="200000"/>
              </a:lnSpc>
              <a:buNone/>
            </a:pPr>
            <a:r>
              <a:rPr lang="en-ZA" sz="1500" i="1" dirty="0">
                <a:sym typeface="Wingdings" panose="05000000000000000000" pitchFamily="2" charset="2"/>
              </a:rPr>
              <a:t> </a:t>
            </a:r>
            <a:r>
              <a:rPr lang="en-ZA" sz="1500" i="1" dirty="0"/>
              <a:t>Never both!</a:t>
            </a:r>
          </a:p>
          <a:p>
            <a:pPr marL="0" indent="0">
              <a:lnSpc>
                <a:spcPct val="200000"/>
              </a:lnSpc>
              <a:buNone/>
            </a:pPr>
            <a:r>
              <a:rPr lang="en-ZA" sz="1500" b="1" dirty="0">
                <a:solidFill>
                  <a:srgbClr val="95050F"/>
                </a:solidFill>
              </a:rPr>
              <a:t>GOLDEN RULE:  </a:t>
            </a:r>
            <a:r>
              <a:rPr lang="en-ZA" sz="1500" dirty="0" smtClean="0"/>
              <a:t>Look </a:t>
            </a:r>
            <a:r>
              <a:rPr lang="en-ZA" sz="1500" dirty="0"/>
              <a:t>to </a:t>
            </a:r>
            <a:r>
              <a:rPr lang="en-ZA" sz="1500" dirty="0" smtClean="0"/>
              <a:t>the </a:t>
            </a:r>
            <a:r>
              <a:rPr lang="en-ZA" sz="1500" dirty="0"/>
              <a:t>SELLER to determine which is payable in the specific transaction.</a:t>
            </a:r>
          </a:p>
          <a:p>
            <a:pPr>
              <a:lnSpc>
                <a:spcPct val="200000"/>
              </a:lnSpc>
            </a:pPr>
            <a:r>
              <a:rPr lang="en-ZA" sz="1500" i="1" dirty="0" smtClean="0"/>
              <a:t>*Is </a:t>
            </a:r>
            <a:r>
              <a:rPr lang="en-ZA" sz="1500" i="1" dirty="0"/>
              <a:t>the seller a VAT vendor for purposes of this transaction?</a:t>
            </a:r>
          </a:p>
          <a:p>
            <a:pPr lvl="0">
              <a:lnSpc>
                <a:spcPct val="200000"/>
              </a:lnSpc>
            </a:pPr>
            <a:endParaRPr lang="en-ZA" b="1" dirty="0"/>
          </a:p>
        </p:txBody>
      </p:sp>
    </p:spTree>
    <p:extLst>
      <p:ext uri="{BB962C8B-B14F-4D97-AF65-F5344CB8AC3E}">
        <p14:creationId xmlns:p14="http://schemas.microsoft.com/office/powerpoint/2010/main" val="1616571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5" y="578734"/>
            <a:ext cx="10257514" cy="705780"/>
          </a:xfrm>
        </p:spPr>
        <p:txBody>
          <a:bodyPr/>
          <a:lstStyle/>
          <a:p>
            <a:r>
              <a:rPr lang="en-ZA" dirty="0" smtClean="0"/>
              <a:t>Is the seller a VAT vendor for the purposes of the property transaction?</a:t>
            </a:r>
            <a:endParaRPr lang="en-ZA" dirty="0"/>
          </a:p>
        </p:txBody>
      </p:sp>
      <p:graphicFrame>
        <p:nvGraphicFramePr>
          <p:cNvPr id="5" name="Diagram 4"/>
          <p:cNvGraphicFramePr/>
          <p:nvPr>
            <p:extLst>
              <p:ext uri="{D42A27DB-BD31-4B8C-83A1-F6EECF244321}">
                <p14:modId xmlns:p14="http://schemas.microsoft.com/office/powerpoint/2010/main" val="412129181"/>
              </p:ext>
            </p:extLst>
          </p:nvPr>
        </p:nvGraphicFramePr>
        <p:xfrm>
          <a:off x="391886" y="1284514"/>
          <a:ext cx="7128587" cy="4404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143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5" y="578734"/>
            <a:ext cx="10257514" cy="705780"/>
          </a:xfrm>
        </p:spPr>
        <p:txBody>
          <a:bodyPr/>
          <a:lstStyle/>
          <a:p>
            <a:r>
              <a:rPr lang="en-ZA" dirty="0" smtClean="0"/>
              <a:t>Transfer duty rates (effective 1</a:t>
            </a:r>
            <a:r>
              <a:rPr lang="en-ZA" baseline="30000" dirty="0" smtClean="0"/>
              <a:t>st</a:t>
            </a:r>
            <a:r>
              <a:rPr lang="en-ZA" dirty="0" smtClean="0"/>
              <a:t> April 2025)</a:t>
            </a:r>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736880294"/>
              </p:ext>
            </p:extLst>
          </p:nvPr>
        </p:nvGraphicFramePr>
        <p:xfrm>
          <a:off x="705955" y="1337416"/>
          <a:ext cx="10644796" cy="4463114"/>
        </p:xfrm>
        <a:graphic>
          <a:graphicData uri="http://schemas.openxmlformats.org/drawingml/2006/table">
            <a:tbl>
              <a:tblPr firstRow="1" bandRow="1">
                <a:tableStyleId>{5C22544A-7EE6-4342-B048-85BDC9FD1C3A}</a:tableStyleId>
              </a:tblPr>
              <a:tblGrid>
                <a:gridCol w="5322398">
                  <a:extLst>
                    <a:ext uri="{9D8B030D-6E8A-4147-A177-3AD203B41FA5}">
                      <a16:colId xmlns:a16="http://schemas.microsoft.com/office/drawing/2014/main" val="1586524128"/>
                    </a:ext>
                  </a:extLst>
                </a:gridCol>
                <a:gridCol w="5322398">
                  <a:extLst>
                    <a:ext uri="{9D8B030D-6E8A-4147-A177-3AD203B41FA5}">
                      <a16:colId xmlns:a16="http://schemas.microsoft.com/office/drawing/2014/main" val="4137930430"/>
                    </a:ext>
                  </a:extLst>
                </a:gridCol>
              </a:tblGrid>
              <a:tr h="700314">
                <a:tc>
                  <a:txBody>
                    <a:bodyPr/>
                    <a:lstStyle/>
                    <a:p>
                      <a:pPr algn="ctr"/>
                      <a:r>
                        <a:rPr lang="en-ZA" dirty="0" smtClean="0"/>
                        <a:t>VALUE</a:t>
                      </a:r>
                      <a:r>
                        <a:rPr lang="en-ZA" baseline="0" dirty="0" smtClean="0"/>
                        <a:t> OF PROPERTY IN ZAR</a:t>
                      </a:r>
                    </a:p>
                    <a:p>
                      <a:endParaRPr lang="en-ZA" dirty="0"/>
                    </a:p>
                  </a:txBody>
                  <a:tcPr/>
                </a:tc>
                <a:tc>
                  <a:txBody>
                    <a:bodyPr/>
                    <a:lstStyle/>
                    <a:p>
                      <a:pPr algn="ctr"/>
                      <a:r>
                        <a:rPr lang="en-ZA" dirty="0" smtClean="0"/>
                        <a:t>RATE</a:t>
                      </a:r>
                      <a:endParaRPr lang="en-ZA" dirty="0"/>
                    </a:p>
                  </a:txBody>
                  <a:tcPr/>
                </a:tc>
                <a:extLst>
                  <a:ext uri="{0D108BD9-81ED-4DB2-BD59-A6C34878D82A}">
                    <a16:rowId xmlns:a16="http://schemas.microsoft.com/office/drawing/2014/main" val="974127602"/>
                  </a:ext>
                </a:extLst>
              </a:tr>
              <a:tr h="405738">
                <a:tc>
                  <a:txBody>
                    <a:bodyPr/>
                    <a:lstStyle/>
                    <a:p>
                      <a:r>
                        <a:rPr lang="en-ZA" sz="1800" b="0" i="0" kern="1200" dirty="0" smtClean="0">
                          <a:solidFill>
                            <a:schemeClr val="dk1"/>
                          </a:solidFill>
                          <a:effectLst/>
                          <a:latin typeface="+mn-lt"/>
                          <a:ea typeface="+mn-ea"/>
                          <a:cs typeface="+mn-cs"/>
                        </a:rPr>
                        <a:t>1 – 1 210 000</a:t>
                      </a:r>
                      <a:endParaRPr lang="en-ZA" dirty="0"/>
                    </a:p>
                  </a:txBody>
                  <a:tcPr/>
                </a:tc>
                <a:tc>
                  <a:txBody>
                    <a:bodyPr/>
                    <a:lstStyle/>
                    <a:p>
                      <a:r>
                        <a:rPr lang="en-ZA" dirty="0" smtClean="0"/>
                        <a:t>0%</a:t>
                      </a:r>
                      <a:endParaRPr lang="en-ZA" dirty="0"/>
                    </a:p>
                  </a:txBody>
                  <a:tcPr/>
                </a:tc>
                <a:extLst>
                  <a:ext uri="{0D108BD9-81ED-4DB2-BD59-A6C34878D82A}">
                    <a16:rowId xmlns:a16="http://schemas.microsoft.com/office/drawing/2014/main" val="217276297"/>
                  </a:ext>
                </a:extLst>
              </a:tr>
              <a:tr h="405738">
                <a:tc>
                  <a:txBody>
                    <a:bodyPr/>
                    <a:lstStyle/>
                    <a:p>
                      <a:r>
                        <a:rPr lang="en-ZA" sz="1800" b="0" i="0" kern="1200" dirty="0" smtClean="0">
                          <a:solidFill>
                            <a:schemeClr val="dk1"/>
                          </a:solidFill>
                          <a:effectLst/>
                          <a:latin typeface="+mn-lt"/>
                          <a:ea typeface="+mn-ea"/>
                          <a:cs typeface="+mn-cs"/>
                        </a:rPr>
                        <a:t>1 210 001 – 1 663 800</a:t>
                      </a:r>
                      <a:endParaRPr lang="en-ZA" dirty="0"/>
                    </a:p>
                  </a:txBody>
                  <a:tcPr/>
                </a:tc>
                <a:tc>
                  <a:txBody>
                    <a:bodyPr/>
                    <a:lstStyle/>
                    <a:p>
                      <a:r>
                        <a:rPr lang="en-US" sz="1800" b="0" i="0" kern="1200" dirty="0" smtClean="0">
                          <a:solidFill>
                            <a:schemeClr val="dk1"/>
                          </a:solidFill>
                          <a:effectLst/>
                          <a:latin typeface="+mn-lt"/>
                          <a:ea typeface="+mn-ea"/>
                          <a:cs typeface="+mn-cs"/>
                        </a:rPr>
                        <a:t>3% of the value above R1 210 000</a:t>
                      </a:r>
                      <a:endParaRPr lang="en-ZA" dirty="0"/>
                    </a:p>
                  </a:txBody>
                  <a:tcPr/>
                </a:tc>
                <a:extLst>
                  <a:ext uri="{0D108BD9-81ED-4DB2-BD59-A6C34878D82A}">
                    <a16:rowId xmlns:a16="http://schemas.microsoft.com/office/drawing/2014/main" val="3566522248"/>
                  </a:ext>
                </a:extLst>
              </a:tr>
              <a:tr h="700314">
                <a:tc>
                  <a:txBody>
                    <a:bodyPr/>
                    <a:lstStyle/>
                    <a:p>
                      <a:r>
                        <a:rPr lang="en-ZA" sz="1800" b="0" i="0" kern="1200" dirty="0" smtClean="0">
                          <a:solidFill>
                            <a:schemeClr val="dk1"/>
                          </a:solidFill>
                          <a:effectLst/>
                          <a:latin typeface="+mn-lt"/>
                          <a:ea typeface="+mn-ea"/>
                          <a:cs typeface="+mn-cs"/>
                        </a:rPr>
                        <a:t>1 663 801 – 2 329 300</a:t>
                      </a:r>
                      <a:endParaRPr lang="en-ZA" dirty="0"/>
                    </a:p>
                  </a:txBody>
                  <a:tcPr/>
                </a:tc>
                <a:tc>
                  <a:txBody>
                    <a:bodyPr/>
                    <a:lstStyle/>
                    <a:p>
                      <a:r>
                        <a:rPr lang="en-US" sz="1800" b="0" i="0" kern="1200" dirty="0" smtClean="0">
                          <a:solidFill>
                            <a:schemeClr val="dk1"/>
                          </a:solidFill>
                          <a:effectLst/>
                          <a:latin typeface="+mn-lt"/>
                          <a:ea typeface="+mn-ea"/>
                          <a:cs typeface="+mn-cs"/>
                        </a:rPr>
                        <a:t>R13 614 + 6% of the value above R1 663 800</a:t>
                      </a:r>
                      <a:endParaRPr lang="en-ZA" dirty="0"/>
                    </a:p>
                  </a:txBody>
                  <a:tcPr/>
                </a:tc>
                <a:extLst>
                  <a:ext uri="{0D108BD9-81ED-4DB2-BD59-A6C34878D82A}">
                    <a16:rowId xmlns:a16="http://schemas.microsoft.com/office/drawing/2014/main" val="3460983436"/>
                  </a:ext>
                </a:extLst>
              </a:tr>
              <a:tr h="700314">
                <a:tc>
                  <a:txBody>
                    <a:bodyPr/>
                    <a:lstStyle/>
                    <a:p>
                      <a:r>
                        <a:rPr lang="en-ZA" sz="1800" b="0" i="0" kern="1200" dirty="0" smtClean="0">
                          <a:solidFill>
                            <a:schemeClr val="dk1"/>
                          </a:solidFill>
                          <a:effectLst/>
                          <a:latin typeface="+mn-lt"/>
                          <a:ea typeface="+mn-ea"/>
                          <a:cs typeface="+mn-cs"/>
                        </a:rPr>
                        <a:t> 2 329 301 – 2 994</a:t>
                      </a:r>
                      <a:r>
                        <a:rPr lang="en-ZA" sz="1800" b="0" i="0" kern="1200" baseline="0" dirty="0" smtClean="0">
                          <a:solidFill>
                            <a:schemeClr val="dk1"/>
                          </a:solidFill>
                          <a:effectLst/>
                          <a:latin typeface="+mn-lt"/>
                          <a:ea typeface="+mn-ea"/>
                          <a:cs typeface="+mn-cs"/>
                        </a:rPr>
                        <a:t> 800</a:t>
                      </a:r>
                      <a:endParaRPr lang="en-ZA" dirty="0"/>
                    </a:p>
                  </a:txBody>
                  <a:tcPr/>
                </a:tc>
                <a:tc>
                  <a:txBody>
                    <a:bodyPr/>
                    <a:lstStyle/>
                    <a:p>
                      <a:r>
                        <a:rPr lang="en-US" sz="1800" b="0" i="0" kern="1200" dirty="0" smtClean="0">
                          <a:solidFill>
                            <a:schemeClr val="dk1"/>
                          </a:solidFill>
                          <a:effectLst/>
                          <a:latin typeface="+mn-lt"/>
                          <a:ea typeface="+mn-ea"/>
                          <a:cs typeface="+mn-cs"/>
                        </a:rPr>
                        <a:t>R53 544 + 8% of the value above R2 329 300</a:t>
                      </a:r>
                      <a:endParaRPr lang="en-ZA" dirty="0"/>
                    </a:p>
                  </a:txBody>
                  <a:tcPr/>
                </a:tc>
                <a:extLst>
                  <a:ext uri="{0D108BD9-81ED-4DB2-BD59-A6C34878D82A}">
                    <a16:rowId xmlns:a16="http://schemas.microsoft.com/office/drawing/2014/main" val="3236714722"/>
                  </a:ext>
                </a:extLst>
              </a:tr>
              <a:tr h="700314">
                <a:tc>
                  <a:txBody>
                    <a:bodyPr/>
                    <a:lstStyle/>
                    <a:p>
                      <a:r>
                        <a:rPr lang="en-ZA" sz="1800" b="0" i="0" kern="1200" dirty="0" smtClean="0">
                          <a:solidFill>
                            <a:schemeClr val="dk1"/>
                          </a:solidFill>
                          <a:effectLst/>
                          <a:latin typeface="+mn-lt"/>
                          <a:ea typeface="+mn-ea"/>
                          <a:cs typeface="+mn-cs"/>
                        </a:rPr>
                        <a:t>2 994</a:t>
                      </a:r>
                      <a:r>
                        <a:rPr lang="en-ZA" sz="1800" b="0" i="0" kern="1200" baseline="0" dirty="0" smtClean="0">
                          <a:solidFill>
                            <a:schemeClr val="dk1"/>
                          </a:solidFill>
                          <a:effectLst/>
                          <a:latin typeface="+mn-lt"/>
                          <a:ea typeface="+mn-ea"/>
                          <a:cs typeface="+mn-cs"/>
                        </a:rPr>
                        <a:t> 801</a:t>
                      </a:r>
                      <a:r>
                        <a:rPr lang="en-ZA" sz="1800" b="0" i="0" kern="1200" dirty="0" smtClean="0">
                          <a:solidFill>
                            <a:schemeClr val="dk1"/>
                          </a:solidFill>
                          <a:effectLst/>
                          <a:latin typeface="+mn-lt"/>
                          <a:ea typeface="+mn-ea"/>
                          <a:cs typeface="+mn-cs"/>
                        </a:rPr>
                        <a:t> – 13 310 000</a:t>
                      </a:r>
                      <a:endParaRPr lang="en-ZA" dirty="0"/>
                    </a:p>
                  </a:txBody>
                  <a:tcPr/>
                </a:tc>
                <a:tc>
                  <a:txBody>
                    <a:bodyPr/>
                    <a:lstStyle/>
                    <a:p>
                      <a:r>
                        <a:rPr lang="en-US" sz="1800" b="0" i="0" kern="1200" dirty="0" smtClean="0">
                          <a:solidFill>
                            <a:schemeClr val="dk1"/>
                          </a:solidFill>
                          <a:effectLst/>
                          <a:latin typeface="+mn-lt"/>
                          <a:ea typeface="+mn-ea"/>
                          <a:cs typeface="+mn-cs"/>
                        </a:rPr>
                        <a:t>R106</a:t>
                      </a:r>
                      <a:r>
                        <a:rPr lang="en-US" sz="1800" b="0" i="0" kern="1200" baseline="0" dirty="0" smtClean="0">
                          <a:solidFill>
                            <a:schemeClr val="dk1"/>
                          </a:solidFill>
                          <a:effectLst/>
                          <a:latin typeface="+mn-lt"/>
                          <a:ea typeface="+mn-ea"/>
                          <a:cs typeface="+mn-cs"/>
                        </a:rPr>
                        <a:t> 784</a:t>
                      </a:r>
                      <a:r>
                        <a:rPr lang="en-US" sz="1800" b="0" i="0" kern="1200" dirty="0" smtClean="0">
                          <a:solidFill>
                            <a:schemeClr val="dk1"/>
                          </a:solidFill>
                          <a:effectLst/>
                          <a:latin typeface="+mn-lt"/>
                          <a:ea typeface="+mn-ea"/>
                          <a:cs typeface="+mn-cs"/>
                        </a:rPr>
                        <a:t> + 11% of the value above R2 994 800</a:t>
                      </a:r>
                      <a:endParaRPr lang="en-ZA" dirty="0"/>
                    </a:p>
                  </a:txBody>
                  <a:tcPr/>
                </a:tc>
                <a:extLst>
                  <a:ext uri="{0D108BD9-81ED-4DB2-BD59-A6C34878D82A}">
                    <a16:rowId xmlns:a16="http://schemas.microsoft.com/office/drawing/2014/main" val="554774697"/>
                  </a:ext>
                </a:extLst>
              </a:tr>
              <a:tr h="850382">
                <a:tc>
                  <a:txBody>
                    <a:bodyPr/>
                    <a:lstStyle/>
                    <a:p>
                      <a:r>
                        <a:rPr lang="en-US" sz="1800" b="0" i="0" kern="1200" dirty="0" smtClean="0">
                          <a:solidFill>
                            <a:schemeClr val="dk1"/>
                          </a:solidFill>
                          <a:effectLst/>
                          <a:latin typeface="+mn-lt"/>
                          <a:ea typeface="+mn-ea"/>
                          <a:cs typeface="+mn-cs"/>
                        </a:rPr>
                        <a:t>13</a:t>
                      </a:r>
                      <a:r>
                        <a:rPr lang="en-US" sz="1800" b="0" i="0" kern="1200" baseline="0" dirty="0" smtClean="0">
                          <a:solidFill>
                            <a:schemeClr val="dk1"/>
                          </a:solidFill>
                          <a:effectLst/>
                          <a:latin typeface="+mn-lt"/>
                          <a:ea typeface="+mn-ea"/>
                          <a:cs typeface="+mn-cs"/>
                        </a:rPr>
                        <a:t> 310 001</a:t>
                      </a:r>
                      <a:r>
                        <a:rPr lang="en-US" sz="1800" b="0" i="0" kern="1200" dirty="0" smtClean="0">
                          <a:solidFill>
                            <a:schemeClr val="dk1"/>
                          </a:solidFill>
                          <a:effectLst/>
                          <a:latin typeface="+mn-lt"/>
                          <a:ea typeface="+mn-ea"/>
                          <a:cs typeface="+mn-cs"/>
                        </a:rPr>
                        <a:t> and above</a:t>
                      </a:r>
                      <a:endParaRPr lang="en-ZA" dirty="0"/>
                    </a:p>
                  </a:txBody>
                  <a:tcPr/>
                </a:tc>
                <a:tc>
                  <a:txBody>
                    <a:bodyPr/>
                    <a:lstStyle/>
                    <a:p>
                      <a:pPr fontAlgn="t"/>
                      <a:r>
                        <a:rPr lang="en-US" dirty="0" smtClean="0">
                          <a:effectLst/>
                        </a:rPr>
                        <a:t>R1 241 456 </a:t>
                      </a:r>
                      <a:r>
                        <a:rPr lang="en-US" dirty="0">
                          <a:effectLst/>
                        </a:rPr>
                        <a:t>+ 13% of the value exceeding </a:t>
                      </a:r>
                      <a:r>
                        <a:rPr lang="en-US" dirty="0" smtClean="0">
                          <a:effectLst/>
                        </a:rPr>
                        <a:t>R13 310 </a:t>
                      </a:r>
                      <a:r>
                        <a:rPr lang="en-US" dirty="0">
                          <a:effectLst/>
                        </a:rPr>
                        <a:t>000</a:t>
                      </a:r>
                    </a:p>
                  </a:txBody>
                  <a:tcPr marL="114300" marR="114300" marT="114300" marB="114300"/>
                </a:tc>
                <a:extLst>
                  <a:ext uri="{0D108BD9-81ED-4DB2-BD59-A6C34878D82A}">
                    <a16:rowId xmlns:a16="http://schemas.microsoft.com/office/drawing/2014/main" val="4051023273"/>
                  </a:ext>
                </a:extLst>
              </a:tr>
            </a:tbl>
          </a:graphicData>
        </a:graphic>
      </p:graphicFrame>
    </p:spTree>
    <p:extLst>
      <p:ext uri="{BB962C8B-B14F-4D97-AF65-F5344CB8AC3E}">
        <p14:creationId xmlns:p14="http://schemas.microsoft.com/office/powerpoint/2010/main" val="1915067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Examples of transfer duty exemptions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564431"/>
            <a:ext cx="4736360" cy="4649756"/>
          </a:xfrm>
        </p:spPr>
        <p:txBody>
          <a:bodyPr>
            <a:normAutofit/>
          </a:bodyPr>
          <a:lstStyle/>
          <a:p>
            <a:pPr>
              <a:lnSpc>
                <a:spcPct val="200000"/>
              </a:lnSpc>
            </a:pPr>
            <a:r>
              <a:rPr lang="en-ZA" sz="1500" dirty="0"/>
              <a:t>Transaction is subject to </a:t>
            </a:r>
            <a:r>
              <a:rPr lang="en-ZA" sz="1500" dirty="0" smtClean="0"/>
              <a:t>the payment </a:t>
            </a:r>
            <a:r>
              <a:rPr lang="en-ZA" sz="1500" dirty="0"/>
              <a:t>of </a:t>
            </a:r>
            <a:r>
              <a:rPr lang="en-ZA" sz="1500" dirty="0" smtClean="0"/>
              <a:t>VAT. </a:t>
            </a:r>
            <a:endParaRPr lang="en-ZA" sz="1500" dirty="0"/>
          </a:p>
          <a:p>
            <a:pPr>
              <a:lnSpc>
                <a:spcPct val="200000"/>
              </a:lnSpc>
            </a:pPr>
            <a:r>
              <a:rPr lang="en-ZA" sz="1500" dirty="0"/>
              <a:t>Property transfer in terms of a divorce </a:t>
            </a:r>
            <a:r>
              <a:rPr lang="en-ZA" sz="1500" dirty="0" smtClean="0"/>
              <a:t>order.</a:t>
            </a:r>
            <a:endParaRPr lang="en-ZA" sz="1500" dirty="0"/>
          </a:p>
          <a:p>
            <a:pPr>
              <a:lnSpc>
                <a:spcPct val="200000"/>
              </a:lnSpc>
            </a:pPr>
            <a:r>
              <a:rPr lang="en-ZA" sz="1500" dirty="0"/>
              <a:t>Transfers </a:t>
            </a:r>
            <a:r>
              <a:rPr lang="en-ZA" sz="1500" dirty="0" err="1" smtClean="0"/>
              <a:t>i.r.o</a:t>
            </a:r>
            <a:r>
              <a:rPr lang="en-ZA" sz="1500" dirty="0" smtClean="0"/>
              <a:t>. </a:t>
            </a:r>
            <a:r>
              <a:rPr lang="en-ZA" sz="1500" dirty="0"/>
              <a:t>properties with a value or purchase price of less than R1 210 </a:t>
            </a:r>
            <a:r>
              <a:rPr lang="en-ZA" sz="1500" dirty="0" smtClean="0"/>
              <a:t>000.00.</a:t>
            </a:r>
            <a:endParaRPr lang="en-ZA" sz="1500" dirty="0"/>
          </a:p>
          <a:p>
            <a:pPr>
              <a:lnSpc>
                <a:spcPct val="200000"/>
              </a:lnSpc>
            </a:pPr>
            <a:r>
              <a:rPr lang="en-ZA" sz="1500" dirty="0"/>
              <a:t>Transfer from a deceased estate to a surviving </a:t>
            </a:r>
            <a:r>
              <a:rPr lang="en-ZA" sz="1500" dirty="0" smtClean="0"/>
              <a:t>spouse.</a:t>
            </a:r>
            <a:endParaRPr lang="en-ZA" sz="1500" dirty="0"/>
          </a:p>
          <a:p>
            <a:pPr>
              <a:lnSpc>
                <a:spcPct val="200000"/>
              </a:lnSpc>
            </a:pPr>
            <a:r>
              <a:rPr lang="en-ZA" sz="1500" dirty="0"/>
              <a:t>Purchase directly from property developer </a:t>
            </a:r>
            <a:r>
              <a:rPr lang="en-ZA" sz="1500" dirty="0" smtClean="0"/>
              <a:t>(</a:t>
            </a:r>
            <a:r>
              <a:rPr lang="en-ZA" sz="1500" i="1" dirty="0"/>
              <a:t>o</a:t>
            </a:r>
            <a:r>
              <a:rPr lang="en-ZA" sz="1500" i="1" dirty="0" smtClean="0"/>
              <a:t>n-sales </a:t>
            </a:r>
            <a:r>
              <a:rPr lang="en-ZA" sz="1500" i="1" dirty="0"/>
              <a:t>NOT exempt from TD liability</a:t>
            </a:r>
            <a:r>
              <a:rPr lang="en-ZA" sz="1500" i="1" dirty="0" smtClean="0"/>
              <a:t>).</a:t>
            </a:r>
            <a:endParaRPr lang="en-ZA" sz="1500" i="1" dirty="0"/>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0" r="11550"/>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Penalty on late payment of transfer duty</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indent="0">
              <a:lnSpc>
                <a:spcPct val="200000"/>
              </a:lnSpc>
              <a:buNone/>
            </a:pPr>
            <a:r>
              <a:rPr lang="en-US" sz="1500" dirty="0" smtClean="0"/>
              <a:t>What to consider when completing long-term transfer dates in OTPs:</a:t>
            </a:r>
          </a:p>
          <a:p>
            <a:pPr>
              <a:lnSpc>
                <a:spcPct val="200000"/>
              </a:lnSpc>
            </a:pPr>
            <a:r>
              <a:rPr lang="en-US" sz="1500" dirty="0" smtClean="0"/>
              <a:t>If </a:t>
            </a:r>
            <a:r>
              <a:rPr lang="en-US" sz="1500" dirty="0"/>
              <a:t>any duty in respect of a property transaction remains unpaid after a period of six months from the </a:t>
            </a:r>
            <a:r>
              <a:rPr lang="en-US" sz="1500" b="1" dirty="0">
                <a:solidFill>
                  <a:srgbClr val="95050F"/>
                </a:solidFill>
              </a:rPr>
              <a:t>date of acquisition </a:t>
            </a:r>
            <a:r>
              <a:rPr lang="en-US" sz="1500" dirty="0"/>
              <a:t>of the property, </a:t>
            </a:r>
            <a:r>
              <a:rPr lang="en-US" sz="1500" dirty="0" smtClean="0"/>
              <a:t>SARS </a:t>
            </a:r>
            <a:r>
              <a:rPr lang="en-US" sz="1500" dirty="0"/>
              <a:t>must impose a penalty at the rate of 10% per annum on the amount of unpaid </a:t>
            </a:r>
            <a:r>
              <a:rPr lang="en-US" sz="1500" dirty="0" smtClean="0"/>
              <a:t>duty.</a:t>
            </a:r>
          </a:p>
          <a:p>
            <a:pPr>
              <a:lnSpc>
                <a:spcPct val="200000"/>
              </a:lnSpc>
            </a:pPr>
            <a:r>
              <a:rPr lang="en-US" sz="1500" dirty="0" smtClean="0"/>
              <a:t>This amount is calculated </a:t>
            </a:r>
            <a:r>
              <a:rPr lang="en-US" sz="1500" dirty="0"/>
              <a:t>in respect of each completed month in the period </a:t>
            </a:r>
            <a:r>
              <a:rPr lang="en-US" sz="1500" dirty="0" smtClean="0"/>
              <a:t>to </a:t>
            </a:r>
            <a:r>
              <a:rPr lang="en-US" sz="1500" dirty="0"/>
              <a:t>the date of </a:t>
            </a:r>
            <a:r>
              <a:rPr lang="en-US" sz="1500" dirty="0" smtClean="0"/>
              <a:t>payment.</a:t>
            </a:r>
            <a:endParaRPr lang="en-US" sz="1500" dirty="0"/>
          </a:p>
          <a:p>
            <a:pPr>
              <a:lnSpc>
                <a:spcPct val="200000"/>
              </a:lnSpc>
            </a:pPr>
            <a:endParaRPr lang="en-ZA" sz="1500" dirty="0" smtClean="0"/>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indent="0" algn="just" defTabSz="173038">
              <a:lnSpc>
                <a:spcPct val="200000"/>
              </a:lnSpc>
              <a:buNone/>
            </a:pPr>
            <a:r>
              <a:rPr lang="en-ZA" sz="1500" b="1" dirty="0" smtClean="0"/>
              <a:t>Date of acquisition:</a:t>
            </a:r>
          </a:p>
          <a:p>
            <a:pPr algn="just" defTabSz="173038">
              <a:lnSpc>
                <a:spcPct val="200000"/>
              </a:lnSpc>
            </a:pPr>
            <a:r>
              <a:rPr lang="en-ZA" sz="1500" dirty="0" smtClean="0"/>
              <a:t>Date </a:t>
            </a:r>
            <a:r>
              <a:rPr lang="en-ZA" sz="1500" dirty="0"/>
              <a:t>of sale (successful conclusion of valid sale agreement, regardless of unfulfilled suspensive conditions at the time of sale).</a:t>
            </a:r>
          </a:p>
          <a:p>
            <a:pPr algn="just" defTabSz="173038">
              <a:lnSpc>
                <a:spcPct val="200000"/>
              </a:lnSpc>
            </a:pPr>
            <a:r>
              <a:rPr lang="en-ZA" sz="1500" dirty="0">
                <a:cs typeface="Times New Roman"/>
              </a:rPr>
              <a:t>Donation (Note: Donations tax &amp; transfer duty payable</a:t>
            </a:r>
            <a:r>
              <a:rPr lang="en-ZA" sz="1500" dirty="0" smtClean="0">
                <a:cs typeface="Times New Roman"/>
              </a:rPr>
              <a:t>)</a:t>
            </a:r>
            <a:endParaRPr lang="en-ZA" sz="1500" dirty="0">
              <a:cs typeface="Times New Roman"/>
            </a:endParaRPr>
          </a:p>
          <a:p>
            <a:pPr algn="just" defTabSz="173038">
              <a:lnSpc>
                <a:spcPct val="200000"/>
              </a:lnSpc>
            </a:pPr>
            <a:r>
              <a:rPr lang="en-ZA" sz="1500" dirty="0">
                <a:cs typeface="Times New Roman"/>
              </a:rPr>
              <a:t>Exchange.</a:t>
            </a:r>
            <a:endParaRPr lang="en-ZA" sz="1500" dirty="0"/>
          </a:p>
          <a:p>
            <a:pPr lvl="0">
              <a:lnSpc>
                <a:spcPct val="200000"/>
              </a:lnSpc>
            </a:pPr>
            <a:endParaRPr lang="en-ZA" b="1" dirty="0"/>
          </a:p>
        </p:txBody>
      </p:sp>
    </p:spTree>
    <p:extLst>
      <p:ext uri="{BB962C8B-B14F-4D97-AF65-F5344CB8AC3E}">
        <p14:creationId xmlns:p14="http://schemas.microsoft.com/office/powerpoint/2010/main" val="3411385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VAT transactions</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a:bodyPr>
          <a:lstStyle/>
          <a:p>
            <a:pPr marL="0" lvl="0" indent="17463" algn="just">
              <a:lnSpc>
                <a:spcPct val="200000"/>
              </a:lnSpc>
              <a:buNone/>
            </a:pPr>
            <a:r>
              <a:rPr lang="en-ZA" sz="1500" b="1" u="sng" dirty="0" smtClean="0"/>
              <a:t>VAT </a:t>
            </a:r>
            <a:r>
              <a:rPr lang="en-ZA" sz="1500" b="1" u="sng" dirty="0"/>
              <a:t>is payable when:</a:t>
            </a:r>
            <a:endParaRPr lang="en-ZA" sz="1500" b="1" dirty="0"/>
          </a:p>
          <a:p>
            <a:pPr marL="0" lvl="0" indent="17463" algn="just" defTabSz="425450">
              <a:lnSpc>
                <a:spcPct val="200000"/>
              </a:lnSpc>
              <a:buFont typeface="Arial" panose="020B0604020202020204" pitchFamily="34" charset="0"/>
              <a:buAutoNum type="arabicParenR"/>
            </a:pPr>
            <a:r>
              <a:rPr lang="en-ZA" sz="1500" b="1" dirty="0"/>
              <a:t> </a:t>
            </a:r>
            <a:r>
              <a:rPr lang="en-ZA" sz="1500" b="1" dirty="0" smtClean="0"/>
              <a:t>The </a:t>
            </a:r>
            <a:r>
              <a:rPr lang="en-ZA" sz="1500" b="1" dirty="0"/>
              <a:t>SELLER is a registered VAT </a:t>
            </a:r>
            <a:r>
              <a:rPr lang="en-ZA" sz="1500" b="1" dirty="0" smtClean="0"/>
              <a:t>vendor </a:t>
            </a:r>
            <a:r>
              <a:rPr lang="en-ZA" sz="1500" b="1" dirty="0"/>
              <a:t>(or is obliged to be registered for VAT) i.e. the seller is a VAT vendor;</a:t>
            </a:r>
          </a:p>
          <a:p>
            <a:pPr marL="0" lvl="0" indent="17463" algn="just">
              <a:lnSpc>
                <a:spcPct val="200000"/>
              </a:lnSpc>
              <a:buNone/>
            </a:pPr>
            <a:r>
              <a:rPr lang="en-ZA" sz="1500" b="1" u="sng" dirty="0"/>
              <a:t>AND</a:t>
            </a:r>
            <a:endParaRPr lang="en-ZA" sz="1500" b="1" dirty="0"/>
          </a:p>
          <a:p>
            <a:pPr marL="0" lvl="0" indent="17463" algn="just" defTabSz="450850">
              <a:lnSpc>
                <a:spcPct val="200000"/>
              </a:lnSpc>
              <a:buFont typeface="Arial" panose="020B0604020202020204" pitchFamily="34" charset="0"/>
              <a:buAutoNum type="arabicParenR" startAt="2"/>
            </a:pPr>
            <a:r>
              <a:rPr lang="en-ZA" sz="1500" b="1" dirty="0"/>
              <a:t> </a:t>
            </a:r>
            <a:r>
              <a:rPr lang="en-ZA" sz="1500" b="1" dirty="0" smtClean="0"/>
              <a:t>The </a:t>
            </a:r>
            <a:r>
              <a:rPr lang="en-ZA" sz="1500" b="1" dirty="0"/>
              <a:t>transaction occurs in the course and furtherance of the seller's business.</a:t>
            </a:r>
          </a:p>
          <a:p>
            <a:pPr lvl="0" algn="just" defTabSz="450850">
              <a:lnSpc>
                <a:spcPct val="200000"/>
              </a:lnSpc>
            </a:pPr>
            <a:r>
              <a:rPr lang="en-ZA" sz="1500" dirty="0"/>
              <a:t>The purchaser’s VAT/tax status is NOT a determining factor in this circumstance.</a:t>
            </a:r>
          </a:p>
          <a:p>
            <a:pPr lvl="0" algn="just" defTabSz="450850">
              <a:lnSpc>
                <a:spcPct val="200000"/>
              </a:lnSpc>
            </a:pPr>
            <a:r>
              <a:rPr lang="en-ZA" sz="1500" dirty="0"/>
              <a:t>VAT is payable at the rate of 15%.</a:t>
            </a:r>
          </a:p>
          <a:p>
            <a:pPr lvl="0" algn="just" defTabSz="450850">
              <a:lnSpc>
                <a:spcPct val="200000"/>
              </a:lnSpc>
            </a:pPr>
            <a:r>
              <a:rPr lang="en-ZA" sz="1500" dirty="0">
                <a:cs typeface="Times New Roman"/>
              </a:rPr>
              <a:t>In VAT transactions, the liability and onus to make payment to SARS is on the seller.</a:t>
            </a:r>
          </a:p>
          <a:p>
            <a:pPr marL="0" lvl="0" indent="17463" algn="just" defTabSz="450850">
              <a:lnSpc>
                <a:spcPct val="200000"/>
              </a:lnSpc>
              <a:buNone/>
            </a:pPr>
            <a:r>
              <a:rPr lang="en-ZA" sz="1500" b="1" i="1" dirty="0" smtClean="0">
                <a:cs typeface="Times New Roman"/>
              </a:rPr>
              <a:t>How </a:t>
            </a:r>
            <a:r>
              <a:rPr lang="en-ZA" sz="1500" b="1" i="1" dirty="0">
                <a:cs typeface="Times New Roman"/>
              </a:rPr>
              <a:t>does actual payment of the VAT take place in practice? </a:t>
            </a:r>
            <a:endParaRPr lang="en-ZA" sz="1500" b="1" i="1" dirty="0"/>
          </a:p>
          <a:p>
            <a:pPr marL="0" indent="0">
              <a:lnSpc>
                <a:spcPct val="200000"/>
              </a:lnSpc>
              <a:buNone/>
            </a:pPr>
            <a:endParaRPr lang="en-GB" sz="1500" dirty="0"/>
          </a:p>
        </p:txBody>
      </p:sp>
    </p:spTree>
    <p:extLst>
      <p:ext uri="{BB962C8B-B14F-4D97-AF65-F5344CB8AC3E}">
        <p14:creationId xmlns:p14="http://schemas.microsoft.com/office/powerpoint/2010/main" val="2360968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Practical examples</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indent="0">
              <a:lnSpc>
                <a:spcPct val="200000"/>
              </a:lnSpc>
              <a:buNone/>
            </a:pPr>
            <a:r>
              <a:rPr lang="en-US" sz="1500" b="1" dirty="0"/>
              <a:t>Example 1</a:t>
            </a:r>
          </a:p>
          <a:p>
            <a:pPr>
              <a:lnSpc>
                <a:spcPct val="200000"/>
              </a:lnSpc>
            </a:pPr>
            <a:r>
              <a:rPr lang="en-US" sz="1500" dirty="0"/>
              <a:t>A is a property developer </a:t>
            </a:r>
            <a:r>
              <a:rPr lang="en-US" sz="1500" dirty="0" smtClean="0"/>
              <a:t>and registered </a:t>
            </a:r>
            <a:r>
              <a:rPr lang="en-US" sz="1500" dirty="0"/>
              <a:t>VAT vendor. A sells a sectional title unit in a development to B for consideration of R2 million. </a:t>
            </a:r>
          </a:p>
          <a:p>
            <a:pPr>
              <a:lnSpc>
                <a:spcPct val="200000"/>
              </a:lnSpc>
            </a:pPr>
            <a:r>
              <a:rPr lang="en-US" sz="1500" dirty="0"/>
              <a:t>This transaction will attract VAT, as the sale of the property within the development constitutes a transaction in the course and furtherance of A’s VAT vending business. </a:t>
            </a:r>
          </a:p>
          <a:p>
            <a:pPr>
              <a:lnSpc>
                <a:spcPct val="200000"/>
              </a:lnSpc>
            </a:pPr>
            <a:r>
              <a:rPr lang="en-US" sz="1500" dirty="0"/>
              <a:t>VAT is payable by the seller.</a:t>
            </a:r>
          </a:p>
          <a:p>
            <a:pPr>
              <a:lnSpc>
                <a:spcPct val="200000"/>
              </a:lnSpc>
            </a:pPr>
            <a:endParaRPr lang="en-ZA" sz="1500" dirty="0" smtClean="0"/>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lvl="0" indent="0">
              <a:lnSpc>
                <a:spcPct val="200000"/>
              </a:lnSpc>
              <a:buNone/>
            </a:pPr>
            <a:r>
              <a:rPr lang="en-US" sz="1500" b="1" dirty="0"/>
              <a:t>Example 2</a:t>
            </a:r>
          </a:p>
          <a:p>
            <a:pPr lvl="0">
              <a:lnSpc>
                <a:spcPct val="200000"/>
              </a:lnSpc>
            </a:pPr>
            <a:r>
              <a:rPr lang="en-US" sz="1500" dirty="0"/>
              <a:t>A now sells </a:t>
            </a:r>
            <a:r>
              <a:rPr lang="en-US" sz="1500" dirty="0" smtClean="0"/>
              <a:t>his </a:t>
            </a:r>
            <a:r>
              <a:rPr lang="en-US" sz="1500" dirty="0"/>
              <a:t>private home to B (which does not form part of his VAT business) for consideration of R2 million.</a:t>
            </a:r>
          </a:p>
          <a:p>
            <a:pPr lvl="0">
              <a:lnSpc>
                <a:spcPct val="200000"/>
              </a:lnSpc>
            </a:pPr>
            <a:r>
              <a:rPr lang="en-US" sz="1500" dirty="0"/>
              <a:t>This transaction will NOT be subject to </a:t>
            </a:r>
            <a:r>
              <a:rPr lang="en-US" sz="1500" dirty="0" smtClean="0"/>
              <a:t>the payment </a:t>
            </a:r>
            <a:r>
              <a:rPr lang="en-US" sz="1500" dirty="0"/>
              <a:t>of VAT but </a:t>
            </a:r>
            <a:r>
              <a:rPr lang="en-US" sz="1500" dirty="0" smtClean="0"/>
              <a:t>will rather </a:t>
            </a:r>
            <a:r>
              <a:rPr lang="en-US" sz="1500" dirty="0"/>
              <a:t>attract liability for payment of transfer duty. </a:t>
            </a:r>
          </a:p>
          <a:p>
            <a:pPr lvl="0">
              <a:lnSpc>
                <a:spcPct val="200000"/>
              </a:lnSpc>
            </a:pPr>
            <a:r>
              <a:rPr lang="en-US" sz="1500" dirty="0"/>
              <a:t>It is payable by the purchaser.</a:t>
            </a:r>
          </a:p>
          <a:p>
            <a:pPr lvl="0">
              <a:lnSpc>
                <a:spcPct val="200000"/>
              </a:lnSpc>
            </a:pPr>
            <a:endParaRPr lang="en-ZA" b="1" dirty="0"/>
          </a:p>
        </p:txBody>
      </p:sp>
    </p:spTree>
    <p:extLst>
      <p:ext uri="{BB962C8B-B14F-4D97-AF65-F5344CB8AC3E}">
        <p14:creationId xmlns:p14="http://schemas.microsoft.com/office/powerpoint/2010/main" val="744263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495731" y="578734"/>
            <a:ext cx="6300454" cy="705780"/>
          </a:xfrm>
        </p:spPr>
        <p:txBody>
          <a:bodyPr/>
          <a:lstStyle/>
          <a:p>
            <a:r>
              <a:rPr lang="en-US" dirty="0" smtClean="0"/>
              <a:t>The sale agreement and VAT transactions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495731" y="1284514"/>
            <a:ext cx="6300454" cy="4631094"/>
          </a:xfrm>
        </p:spPr>
        <p:txBody>
          <a:bodyPr>
            <a:normAutofit fontScale="85000" lnSpcReduction="10000"/>
          </a:bodyPr>
          <a:lstStyle/>
          <a:p>
            <a:pPr>
              <a:lnSpc>
                <a:spcPct val="200000"/>
              </a:lnSpc>
            </a:pPr>
            <a:r>
              <a:rPr lang="en-ZA" sz="1800" b="1" dirty="0"/>
              <a:t>GENERAL RULE:</a:t>
            </a:r>
            <a:r>
              <a:rPr lang="en-US" sz="1800" b="1"/>
              <a:t>  </a:t>
            </a:r>
            <a:r>
              <a:rPr lang="en-ZA" sz="1800"/>
              <a:t>Any price charged by a VAT vendor in </a:t>
            </a:r>
            <a:r>
              <a:rPr lang="en-ZA" sz="1800" smtClean="0"/>
              <a:t>transactions, </a:t>
            </a:r>
            <a:r>
              <a:rPr lang="en-ZA" sz="1800"/>
              <a:t>which </a:t>
            </a:r>
            <a:r>
              <a:rPr lang="en-ZA" sz="1800" smtClean="0"/>
              <a:t>form </a:t>
            </a:r>
            <a:r>
              <a:rPr lang="en-ZA" sz="1800"/>
              <a:t>part of its VAT registered enterprise (for a taxable supply</a:t>
            </a:r>
            <a:r>
              <a:rPr lang="en-ZA" sz="1800" smtClean="0"/>
              <a:t>), </a:t>
            </a:r>
            <a:r>
              <a:rPr lang="en-ZA" sz="1800"/>
              <a:t>is deemed to be VAT </a:t>
            </a:r>
            <a:r>
              <a:rPr lang="en-ZA" sz="1800" b="1"/>
              <a:t>INCLUSIVE</a:t>
            </a:r>
            <a:r>
              <a:rPr lang="en-ZA" sz="1800"/>
              <a:t>.</a:t>
            </a:r>
          </a:p>
          <a:p>
            <a:pPr algn="just">
              <a:lnSpc>
                <a:spcPct val="200000"/>
              </a:lnSpc>
            </a:pPr>
            <a:r>
              <a:rPr lang="en-ZA" sz="1800" dirty="0">
                <a:cs typeface="Times New Roman"/>
              </a:rPr>
              <a:t>Purchase price </a:t>
            </a:r>
            <a:r>
              <a:rPr lang="en-ZA" sz="1800" b="1" dirty="0">
                <a:cs typeface="Times New Roman"/>
              </a:rPr>
              <a:t>inclusive</a:t>
            </a:r>
            <a:r>
              <a:rPr lang="en-ZA" sz="1800" dirty="0">
                <a:cs typeface="Times New Roman"/>
              </a:rPr>
              <a:t> of VAT, unless stipulated otherwise in the sale agreement.</a:t>
            </a:r>
          </a:p>
          <a:p>
            <a:pPr algn="just">
              <a:lnSpc>
                <a:spcPct val="200000"/>
              </a:lnSpc>
            </a:pPr>
            <a:r>
              <a:rPr lang="en-ZA" sz="1800" dirty="0">
                <a:cs typeface="Times New Roman"/>
              </a:rPr>
              <a:t>Therefore, be mindful </a:t>
            </a:r>
            <a:r>
              <a:rPr lang="en-ZA" sz="1800" dirty="0" smtClean="0">
                <a:cs typeface="Times New Roman"/>
              </a:rPr>
              <a:t>when </a:t>
            </a:r>
            <a:r>
              <a:rPr lang="en-ZA" sz="1800" dirty="0">
                <a:cs typeface="Times New Roman"/>
              </a:rPr>
              <a:t>dealing with a seller who is </a:t>
            </a:r>
            <a:r>
              <a:rPr lang="en-ZA" sz="1800" dirty="0" smtClean="0">
                <a:cs typeface="Times New Roman"/>
              </a:rPr>
              <a:t>an entity.</a:t>
            </a:r>
            <a:endParaRPr lang="en-ZA" sz="1800" dirty="0">
              <a:cs typeface="Times New Roman"/>
            </a:endParaRPr>
          </a:p>
          <a:p>
            <a:pPr algn="just">
              <a:lnSpc>
                <a:spcPct val="200000"/>
              </a:lnSpc>
            </a:pPr>
            <a:r>
              <a:rPr lang="en-ZA" sz="1800" dirty="0">
                <a:cs typeface="Times New Roman"/>
              </a:rPr>
              <a:t>A natural person can also be registered as a VAT vendor.</a:t>
            </a:r>
          </a:p>
          <a:p>
            <a:pPr algn="just">
              <a:lnSpc>
                <a:spcPct val="200000"/>
              </a:lnSpc>
            </a:pPr>
            <a:r>
              <a:rPr lang="en-ZA" sz="1800" dirty="0">
                <a:cs typeface="Times New Roman"/>
              </a:rPr>
              <a:t>Look at sole proprietorships and partnerships </a:t>
            </a:r>
            <a:r>
              <a:rPr lang="en-ZA" sz="1800" dirty="0" smtClean="0">
                <a:cs typeface="Times New Roman"/>
              </a:rPr>
              <a:t>conducting </a:t>
            </a:r>
            <a:r>
              <a:rPr lang="en-ZA" sz="1800" dirty="0">
                <a:cs typeface="Times New Roman"/>
              </a:rPr>
              <a:t>VAT-registered </a:t>
            </a:r>
            <a:r>
              <a:rPr lang="en-ZA" sz="1800" dirty="0" smtClean="0">
                <a:cs typeface="Times New Roman"/>
              </a:rPr>
              <a:t>enterprises.</a:t>
            </a:r>
            <a:endParaRPr lang="en-ZA" sz="1800" dirty="0"/>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90" r="11590"/>
          <a:stretch>
            <a:fillRect/>
          </a:stretch>
        </p:blipFill>
        <p:spPr>
          <a:xfrm>
            <a:off x="705955" y="576263"/>
            <a:ext cx="4444543" cy="4945644"/>
          </a:xfrm>
        </p:spPr>
      </p:pic>
    </p:spTree>
    <p:extLst>
      <p:ext uri="{BB962C8B-B14F-4D97-AF65-F5344CB8AC3E}">
        <p14:creationId xmlns:p14="http://schemas.microsoft.com/office/powerpoint/2010/main" val="3188107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Examples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163214"/>
            <a:ext cx="5909449" cy="4845699"/>
          </a:xfrm>
        </p:spPr>
        <p:txBody>
          <a:bodyPr>
            <a:normAutofit/>
          </a:bodyPr>
          <a:lstStyle/>
          <a:p>
            <a:pPr>
              <a:lnSpc>
                <a:spcPct val="200000"/>
              </a:lnSpc>
            </a:pPr>
            <a:r>
              <a:rPr lang="en-ZA" dirty="0"/>
              <a:t>Developer selling in a development.</a:t>
            </a:r>
          </a:p>
          <a:p>
            <a:pPr>
              <a:lnSpc>
                <a:spcPct val="200000"/>
              </a:lnSpc>
            </a:pPr>
            <a:r>
              <a:rPr lang="en-ZA" dirty="0"/>
              <a:t>Property speculator who buys and sells property. </a:t>
            </a:r>
          </a:p>
          <a:p>
            <a:pPr>
              <a:lnSpc>
                <a:spcPct val="200000"/>
              </a:lnSpc>
            </a:pPr>
            <a:r>
              <a:rPr lang="en-ZA" dirty="0"/>
              <a:t>In individual capacity or through a sole proprietorship, company, or close corporation.</a:t>
            </a:r>
          </a:p>
          <a:p>
            <a:pPr>
              <a:lnSpc>
                <a:spcPct val="200000"/>
              </a:lnSpc>
            </a:pPr>
            <a:r>
              <a:rPr lang="en-ZA" dirty="0"/>
              <a:t>Residential or commercial property.</a:t>
            </a:r>
          </a:p>
          <a:p>
            <a:pPr>
              <a:lnSpc>
                <a:spcPct val="200000"/>
              </a:lnSpc>
            </a:pPr>
            <a:r>
              <a:rPr lang="en-US" dirty="0">
                <a:cs typeface="Times New Roman"/>
              </a:rPr>
              <a:t>Seller who owns a commercial rental enterprise.</a:t>
            </a:r>
          </a:p>
          <a:p>
            <a:pPr>
              <a:lnSpc>
                <a:spcPct val="200000"/>
              </a:lnSpc>
            </a:pPr>
            <a:r>
              <a:rPr lang="en-US" dirty="0">
                <a:cs typeface="Times New Roman"/>
              </a:rPr>
              <a:t>Seller trading in business from the </a:t>
            </a:r>
            <a:r>
              <a:rPr lang="en-US" dirty="0" smtClean="0">
                <a:cs typeface="Times New Roman"/>
              </a:rPr>
              <a:t>property.</a:t>
            </a:r>
            <a:endParaRPr lang="en-ZA" dirty="0">
              <a:cs typeface="Times New Roman"/>
            </a:endParaRPr>
          </a:p>
          <a:p>
            <a:pPr>
              <a:lnSpc>
                <a:spcPct val="200000"/>
              </a:lnSpc>
            </a:pPr>
            <a:r>
              <a:rPr lang="en-ZA" b="1" u="sng" dirty="0" smtClean="0">
                <a:cs typeface="Times New Roman"/>
              </a:rPr>
              <a:t>NB</a:t>
            </a:r>
            <a:r>
              <a:rPr lang="en-ZA" b="1" u="sng" dirty="0">
                <a:cs typeface="Times New Roman"/>
              </a:rPr>
              <a:t>:</a:t>
            </a:r>
            <a:r>
              <a:rPr lang="en-ZA" b="1" dirty="0">
                <a:cs typeface="Times New Roman"/>
              </a:rPr>
              <a:t> Exempt supply</a:t>
            </a:r>
            <a:r>
              <a:rPr lang="en-ZA" b="1" dirty="0">
                <a:solidFill>
                  <a:srgbClr val="790000"/>
                </a:solidFill>
                <a:cs typeface="Times New Roman"/>
              </a:rPr>
              <a:t>: </a:t>
            </a:r>
            <a:r>
              <a:rPr lang="en-ZA" b="1" dirty="0">
                <a:cs typeface="Times New Roman"/>
              </a:rPr>
              <a:t>The sale of a property that has previously been rented out for residential purposes by a VAT vendor.</a:t>
            </a:r>
            <a:endParaRPr lang="en-US" b="1" dirty="0"/>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a:xfrm>
            <a:off x="6727371" y="576263"/>
            <a:ext cx="5068814" cy="4945644"/>
          </a:xfrm>
        </p:spPr>
      </p:pic>
    </p:spTree>
    <p:extLst>
      <p:ext uri="{BB962C8B-B14F-4D97-AF65-F5344CB8AC3E}">
        <p14:creationId xmlns:p14="http://schemas.microsoft.com/office/powerpoint/2010/main" val="1455526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An agent’s commission in VAT transactions</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fontScale="92500"/>
          </a:bodyPr>
          <a:lstStyle/>
          <a:p>
            <a:pPr marL="0" indent="0">
              <a:lnSpc>
                <a:spcPct val="200000"/>
              </a:lnSpc>
              <a:buNone/>
            </a:pPr>
            <a:r>
              <a:rPr lang="en-US" sz="1500" dirty="0"/>
              <a:t>Where an estate agent’s commission is not payable on the VAT amount calculated on a purchase price stipulated as being VAT </a:t>
            </a:r>
            <a:r>
              <a:rPr lang="en-US" sz="1500" dirty="0" smtClean="0"/>
              <a:t>exclusive:</a:t>
            </a:r>
            <a:endParaRPr lang="en-US" sz="1500" dirty="0"/>
          </a:p>
          <a:p>
            <a:pPr marL="0" indent="0">
              <a:lnSpc>
                <a:spcPct val="200000"/>
              </a:lnSpc>
              <a:buNone/>
            </a:pPr>
            <a:r>
              <a:rPr lang="en-US" sz="1500" b="1" dirty="0"/>
              <a:t>Example 1</a:t>
            </a:r>
          </a:p>
          <a:p>
            <a:pPr marL="0" indent="0">
              <a:lnSpc>
                <a:spcPct val="200000"/>
              </a:lnSpc>
              <a:buNone/>
            </a:pPr>
            <a:r>
              <a:rPr lang="en-US" sz="1500" dirty="0"/>
              <a:t>If the purchase price is R3 million excluding VAT and agent’s commission is 5% plus VAT, then the commission is calculated on R3 million only.</a:t>
            </a:r>
          </a:p>
          <a:p>
            <a:pPr marL="0" indent="0">
              <a:lnSpc>
                <a:spcPct val="200000"/>
              </a:lnSpc>
              <a:buNone/>
            </a:pPr>
            <a:r>
              <a:rPr lang="en-US" sz="1500" dirty="0"/>
              <a:t>= R150 000 + 15% VAT = R172 500.00</a:t>
            </a:r>
          </a:p>
          <a:p>
            <a:pPr marL="0" indent="0">
              <a:lnSpc>
                <a:spcPct val="200000"/>
              </a:lnSpc>
              <a:buNone/>
            </a:pPr>
            <a:r>
              <a:rPr lang="en-US" sz="1500" b="1" dirty="0"/>
              <a:t>Example 2</a:t>
            </a:r>
          </a:p>
          <a:p>
            <a:pPr marL="0" indent="0">
              <a:lnSpc>
                <a:spcPct val="200000"/>
              </a:lnSpc>
              <a:buNone/>
            </a:pPr>
            <a:r>
              <a:rPr lang="en-US" sz="1500" dirty="0"/>
              <a:t>If the purchase price is R3 million inclusive of VAT, then 5% agent’s commission is calculated on the amount of R2 </a:t>
            </a:r>
            <a:r>
              <a:rPr lang="en-US" sz="1500" dirty="0" smtClean="0"/>
              <a:t>608 695.65, </a:t>
            </a:r>
            <a:r>
              <a:rPr lang="en-US" sz="1500" dirty="0"/>
              <a:t>excluding the VAT portion of the purchase price.</a:t>
            </a:r>
          </a:p>
          <a:p>
            <a:pPr marL="0" indent="0">
              <a:lnSpc>
                <a:spcPct val="200000"/>
              </a:lnSpc>
              <a:buNone/>
            </a:pPr>
            <a:r>
              <a:rPr lang="en-US" sz="1500" dirty="0"/>
              <a:t>= </a:t>
            </a:r>
            <a:r>
              <a:rPr lang="en-ZA" sz="1600" dirty="0" smtClean="0"/>
              <a:t>R130 434.78 </a:t>
            </a:r>
            <a:r>
              <a:rPr lang="en-US" sz="1500" dirty="0" smtClean="0"/>
              <a:t>+ </a:t>
            </a:r>
            <a:r>
              <a:rPr lang="en-US" sz="1500" dirty="0"/>
              <a:t>15% </a:t>
            </a:r>
            <a:r>
              <a:rPr lang="en-US" sz="1500" dirty="0" smtClean="0"/>
              <a:t>VAT (R19 565.22) = R150 000</a:t>
            </a:r>
            <a:endParaRPr lang="en-US" sz="1500" dirty="0"/>
          </a:p>
          <a:p>
            <a:pPr marL="0" indent="0">
              <a:lnSpc>
                <a:spcPct val="200000"/>
              </a:lnSpc>
              <a:buNone/>
            </a:pPr>
            <a:endParaRPr lang="en-GB" sz="1500" dirty="0"/>
          </a:p>
        </p:txBody>
      </p:sp>
    </p:spTree>
    <p:extLst>
      <p:ext uri="{BB962C8B-B14F-4D97-AF65-F5344CB8AC3E}">
        <p14:creationId xmlns:p14="http://schemas.microsoft.com/office/powerpoint/2010/main" val="21793150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Sale of property / business enterprise</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lvl="0" indent="0">
              <a:lnSpc>
                <a:spcPct val="200000"/>
              </a:lnSpc>
              <a:spcBef>
                <a:spcPts val="600"/>
              </a:spcBef>
              <a:spcAft>
                <a:spcPts val="600"/>
              </a:spcAft>
              <a:buNone/>
            </a:pPr>
            <a:r>
              <a:rPr lang="en-US" sz="1500" b="1" dirty="0"/>
              <a:t>Example 1</a:t>
            </a:r>
          </a:p>
          <a:p>
            <a:pPr lvl="0">
              <a:lnSpc>
                <a:spcPct val="200000"/>
              </a:lnSpc>
              <a:spcBef>
                <a:spcPts val="600"/>
              </a:spcBef>
              <a:spcAft>
                <a:spcPts val="600"/>
              </a:spcAft>
            </a:pPr>
            <a:r>
              <a:rPr lang="en-US" sz="1500" dirty="0"/>
              <a:t>Sale of a guest house, travel agency, property managing agency, or estate agency?</a:t>
            </a:r>
          </a:p>
          <a:p>
            <a:pPr lvl="0">
              <a:lnSpc>
                <a:spcPct val="200000"/>
              </a:lnSpc>
              <a:spcBef>
                <a:spcPts val="600"/>
              </a:spcBef>
              <a:spcAft>
                <a:spcPts val="600"/>
              </a:spcAft>
            </a:pPr>
            <a:r>
              <a:rPr lang="en-US" sz="1500" dirty="0"/>
              <a:t>What if the purchaser buys </a:t>
            </a:r>
            <a:r>
              <a:rPr lang="en-US" sz="1500" dirty="0" smtClean="0"/>
              <a:t>the </a:t>
            </a:r>
            <a:r>
              <a:rPr lang="en-US" sz="1500" dirty="0"/>
              <a:t>property and not the business as well?</a:t>
            </a:r>
          </a:p>
          <a:p>
            <a:pPr lvl="0">
              <a:lnSpc>
                <a:spcPct val="200000"/>
              </a:lnSpc>
              <a:spcBef>
                <a:spcPts val="600"/>
              </a:spcBef>
              <a:spcAft>
                <a:spcPts val="600"/>
              </a:spcAft>
            </a:pPr>
            <a:r>
              <a:rPr lang="en-US" sz="1500" dirty="0"/>
              <a:t>What happens if the purchaser buys the property and the business?</a:t>
            </a:r>
          </a:p>
          <a:p>
            <a:pPr lvl="0">
              <a:lnSpc>
                <a:spcPct val="200000"/>
              </a:lnSpc>
              <a:spcBef>
                <a:spcPts val="600"/>
              </a:spcBef>
              <a:spcAft>
                <a:spcPts val="600"/>
              </a:spcAft>
            </a:pPr>
            <a:r>
              <a:rPr lang="en-US" sz="1500" dirty="0"/>
              <a:t>Remember the two-step test!</a:t>
            </a:r>
          </a:p>
          <a:p>
            <a:pPr>
              <a:lnSpc>
                <a:spcPct val="200000"/>
              </a:lnSpc>
            </a:pPr>
            <a:endParaRPr lang="en-ZA" sz="1500" dirty="0" smtClean="0"/>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lvl="0" indent="0">
              <a:lnSpc>
                <a:spcPct val="200000"/>
              </a:lnSpc>
              <a:spcBef>
                <a:spcPts val="600"/>
              </a:spcBef>
              <a:spcAft>
                <a:spcPts val="600"/>
              </a:spcAft>
              <a:buNone/>
            </a:pPr>
            <a:r>
              <a:rPr lang="en-US" sz="1500" b="1" dirty="0"/>
              <a:t>Example 2</a:t>
            </a:r>
          </a:p>
          <a:p>
            <a:pPr lvl="0">
              <a:lnSpc>
                <a:spcPct val="200000"/>
              </a:lnSpc>
              <a:spcBef>
                <a:spcPts val="600"/>
              </a:spcBef>
              <a:spcAft>
                <a:spcPts val="600"/>
              </a:spcAft>
            </a:pPr>
            <a:r>
              <a:rPr lang="en-US" sz="1500" dirty="0"/>
              <a:t>The registered owner of the property is NOT registered for VAT and conducts their </a:t>
            </a:r>
            <a:r>
              <a:rPr lang="en-US" sz="1500" dirty="0" smtClean="0"/>
              <a:t>VAT-registered </a:t>
            </a:r>
            <a:r>
              <a:rPr lang="en-US" sz="1500" dirty="0"/>
              <a:t>business at the premises of the </a:t>
            </a:r>
            <a:r>
              <a:rPr lang="en-US" sz="1500" dirty="0" smtClean="0"/>
              <a:t>property through </a:t>
            </a:r>
            <a:r>
              <a:rPr lang="en-US" sz="1500" dirty="0"/>
              <a:t>a separate legal entity.</a:t>
            </a:r>
          </a:p>
          <a:p>
            <a:pPr lvl="0">
              <a:lnSpc>
                <a:spcPct val="200000"/>
              </a:lnSpc>
              <a:spcBef>
                <a:spcPts val="600"/>
              </a:spcBef>
              <a:spcAft>
                <a:spcPts val="600"/>
              </a:spcAft>
            </a:pPr>
            <a:r>
              <a:rPr lang="en-US" sz="1500" dirty="0"/>
              <a:t>Sale of the property = subject to transfer duty.</a:t>
            </a:r>
          </a:p>
          <a:p>
            <a:pPr lvl="0">
              <a:lnSpc>
                <a:spcPct val="200000"/>
              </a:lnSpc>
              <a:spcBef>
                <a:spcPts val="600"/>
              </a:spcBef>
              <a:spcAft>
                <a:spcPts val="600"/>
              </a:spcAft>
            </a:pPr>
            <a:r>
              <a:rPr lang="en-US" sz="1500" dirty="0"/>
              <a:t>If the property was sold together with the business enterprise</a:t>
            </a:r>
            <a:r>
              <a:rPr lang="en-US" sz="1500" dirty="0" smtClean="0"/>
              <a:t>, </a:t>
            </a:r>
            <a:r>
              <a:rPr lang="en-US" sz="1500" dirty="0"/>
              <a:t>the sale of the business itself would be subject to VAT.</a:t>
            </a:r>
          </a:p>
          <a:p>
            <a:pPr lvl="0">
              <a:lnSpc>
                <a:spcPct val="200000"/>
              </a:lnSpc>
            </a:pPr>
            <a:endParaRPr lang="en-ZA" b="1" dirty="0"/>
          </a:p>
        </p:txBody>
      </p:sp>
    </p:spTree>
    <p:extLst>
      <p:ext uri="{BB962C8B-B14F-4D97-AF65-F5344CB8AC3E}">
        <p14:creationId xmlns:p14="http://schemas.microsoft.com/office/powerpoint/2010/main" val="1483696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VAT-exempt transactions</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a:bodyPr>
          <a:lstStyle/>
          <a:p>
            <a:pPr marL="0" lvl="0" indent="0">
              <a:lnSpc>
                <a:spcPct val="200000"/>
              </a:lnSpc>
              <a:spcBef>
                <a:spcPts val="600"/>
              </a:spcBef>
              <a:spcAft>
                <a:spcPts val="600"/>
              </a:spcAft>
              <a:buNone/>
            </a:pPr>
            <a:r>
              <a:rPr lang="en-US" sz="1500" dirty="0"/>
              <a:t>The property previously leased for residential purposes, now sold by a VAT vendor, is VAT exempt – transfer duty becomes payable by the purchaser!</a:t>
            </a:r>
          </a:p>
          <a:p>
            <a:pPr marL="0" lvl="0" indent="0">
              <a:lnSpc>
                <a:spcPct val="200000"/>
              </a:lnSpc>
              <a:spcBef>
                <a:spcPts val="600"/>
              </a:spcBef>
              <a:spcAft>
                <a:spcPts val="600"/>
              </a:spcAft>
              <a:buNone/>
            </a:pPr>
            <a:r>
              <a:rPr lang="en-US" sz="1500" b="1" dirty="0"/>
              <a:t>Example 1</a:t>
            </a:r>
          </a:p>
          <a:p>
            <a:pPr lvl="0">
              <a:lnSpc>
                <a:spcPct val="200000"/>
              </a:lnSpc>
              <a:spcBef>
                <a:spcPts val="600"/>
              </a:spcBef>
              <a:spcAft>
                <a:spcPts val="600"/>
              </a:spcAft>
            </a:pPr>
            <a:r>
              <a:rPr lang="en-US" sz="1500" dirty="0"/>
              <a:t>X is a VAT vendor and his business is buying, selling, and leasing property. As part of the business, X rents out a flat for residential purposes.  </a:t>
            </a:r>
          </a:p>
          <a:p>
            <a:pPr lvl="0">
              <a:lnSpc>
                <a:spcPct val="200000"/>
              </a:lnSpc>
              <a:spcBef>
                <a:spcPts val="600"/>
              </a:spcBef>
              <a:spcAft>
                <a:spcPts val="600"/>
              </a:spcAft>
            </a:pPr>
            <a:r>
              <a:rPr lang="en-US" sz="1500" dirty="0"/>
              <a:t>VAT is not levied on the rental income received, despite X being a VAT vendor rendering the supply in the furtherance of his VAT business.</a:t>
            </a:r>
          </a:p>
          <a:p>
            <a:pPr lvl="0">
              <a:lnSpc>
                <a:spcPct val="200000"/>
              </a:lnSpc>
              <a:spcBef>
                <a:spcPts val="600"/>
              </a:spcBef>
              <a:spcAft>
                <a:spcPts val="600"/>
              </a:spcAft>
            </a:pPr>
            <a:r>
              <a:rPr lang="en-US" sz="1500" dirty="0"/>
              <a:t>Residential rental income is an exempt supply in terms of the VAT </a:t>
            </a:r>
            <a:r>
              <a:rPr lang="en-US" sz="1500" dirty="0" smtClean="0"/>
              <a:t>Act.</a:t>
            </a:r>
            <a:endParaRPr lang="en-GB" sz="1500" dirty="0"/>
          </a:p>
        </p:txBody>
      </p:sp>
    </p:spTree>
    <p:extLst>
      <p:ext uri="{BB962C8B-B14F-4D97-AF65-F5344CB8AC3E}">
        <p14:creationId xmlns:p14="http://schemas.microsoft.com/office/powerpoint/2010/main" val="2089048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102220" y="578734"/>
            <a:ext cx="5693965" cy="705780"/>
          </a:xfrm>
        </p:spPr>
        <p:txBody>
          <a:bodyPr/>
          <a:lstStyle/>
          <a:p>
            <a:r>
              <a:rPr lang="en-US" dirty="0" smtClean="0"/>
              <a:t>VAT-exempt transactions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102220" y="1175657"/>
            <a:ext cx="5693965" cy="5225143"/>
          </a:xfrm>
        </p:spPr>
        <p:txBody>
          <a:bodyPr>
            <a:normAutofit fontScale="85000" lnSpcReduction="10000"/>
          </a:bodyPr>
          <a:lstStyle/>
          <a:p>
            <a:pPr marL="0" lvl="0" indent="0">
              <a:lnSpc>
                <a:spcPct val="220000"/>
              </a:lnSpc>
              <a:spcBef>
                <a:spcPts val="600"/>
              </a:spcBef>
              <a:spcAft>
                <a:spcPts val="600"/>
              </a:spcAft>
              <a:buNone/>
            </a:pPr>
            <a:r>
              <a:rPr lang="en-US" sz="1600" dirty="0"/>
              <a:t>Sale of the property leased for residential purposes:</a:t>
            </a:r>
          </a:p>
          <a:p>
            <a:pPr lvl="0">
              <a:lnSpc>
                <a:spcPct val="220000"/>
              </a:lnSpc>
              <a:spcBef>
                <a:spcPts val="600"/>
              </a:spcBef>
              <a:spcAft>
                <a:spcPts val="600"/>
              </a:spcAft>
            </a:pPr>
            <a:r>
              <a:rPr lang="en-US" sz="1600" dirty="0"/>
              <a:t>The purchase price received from a subsequent sale of the rented property is also </a:t>
            </a:r>
            <a:r>
              <a:rPr lang="en-US" sz="1600" b="1" dirty="0"/>
              <a:t>VAT exempt</a:t>
            </a:r>
            <a:r>
              <a:rPr lang="en-US" sz="1600" dirty="0"/>
              <a:t>. </a:t>
            </a:r>
          </a:p>
          <a:p>
            <a:pPr marL="0" lvl="0" indent="0">
              <a:lnSpc>
                <a:spcPct val="220000"/>
              </a:lnSpc>
              <a:spcBef>
                <a:spcPts val="600"/>
              </a:spcBef>
              <a:spcAft>
                <a:spcPts val="600"/>
              </a:spcAft>
              <a:buNone/>
            </a:pPr>
            <a:r>
              <a:rPr lang="en-US" sz="1600" b="1" dirty="0"/>
              <a:t>Example 2</a:t>
            </a:r>
          </a:p>
          <a:p>
            <a:pPr lvl="0">
              <a:lnSpc>
                <a:spcPct val="220000"/>
              </a:lnSpc>
              <a:spcBef>
                <a:spcPts val="600"/>
              </a:spcBef>
              <a:spcAft>
                <a:spcPts val="600"/>
              </a:spcAft>
            </a:pPr>
            <a:r>
              <a:rPr lang="en-US" sz="1600" dirty="0"/>
              <a:t>If  X sells the property, which he previously let out for residential purposes, no VAT will be payable despite him being a VAT vendor.  </a:t>
            </a:r>
          </a:p>
          <a:p>
            <a:pPr lvl="0">
              <a:lnSpc>
                <a:spcPct val="220000"/>
              </a:lnSpc>
              <a:spcBef>
                <a:spcPts val="600"/>
              </a:spcBef>
              <a:spcAft>
                <a:spcPts val="600"/>
              </a:spcAft>
            </a:pPr>
            <a:r>
              <a:rPr lang="en-US" sz="1600" dirty="0"/>
              <a:t>The transaction will be subject to payment of transfer duty on the acquisition of the property, which is payable by the purchaser.</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5" y="576263"/>
            <a:ext cx="5023041" cy="4945644"/>
          </a:xfrm>
        </p:spPr>
      </p:pic>
    </p:spTree>
    <p:extLst>
      <p:ext uri="{BB962C8B-B14F-4D97-AF65-F5344CB8AC3E}">
        <p14:creationId xmlns:p14="http://schemas.microsoft.com/office/powerpoint/2010/main" val="2262574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Zero-rated transactions and the sale of going concerns </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433803"/>
            <a:ext cx="5657523" cy="4649756"/>
          </a:xfrm>
        </p:spPr>
        <p:txBody>
          <a:bodyPr>
            <a:normAutofit lnSpcReduction="10000"/>
          </a:bodyPr>
          <a:lstStyle/>
          <a:p>
            <a:pPr>
              <a:lnSpc>
                <a:spcPct val="200000"/>
              </a:lnSpc>
              <a:spcBef>
                <a:spcPts val="600"/>
              </a:spcBef>
              <a:spcAft>
                <a:spcPts val="600"/>
              </a:spcAft>
            </a:pPr>
            <a:r>
              <a:rPr lang="en-US" sz="1500" dirty="0" smtClean="0"/>
              <a:t>A </a:t>
            </a:r>
            <a:r>
              <a:rPr lang="en-US" sz="1500" dirty="0"/>
              <a:t>zero-rated VAT transaction, </a:t>
            </a:r>
            <a:r>
              <a:rPr lang="en-US" sz="1500" dirty="0" smtClean="0"/>
              <a:t>product, </a:t>
            </a:r>
            <a:r>
              <a:rPr lang="en-US" sz="1500" dirty="0"/>
              <a:t>or supply does not mean that such a transaction is free or exempt from VAT</a:t>
            </a:r>
            <a:r>
              <a:rPr lang="en-US" sz="1500" dirty="0" smtClean="0"/>
              <a:t>.</a:t>
            </a:r>
            <a:endParaRPr lang="en-US" sz="1500" dirty="0"/>
          </a:p>
          <a:p>
            <a:pPr>
              <a:lnSpc>
                <a:spcPct val="200000"/>
              </a:lnSpc>
              <a:spcBef>
                <a:spcPts val="600"/>
              </a:spcBef>
              <a:spcAft>
                <a:spcPts val="600"/>
              </a:spcAft>
            </a:pPr>
            <a:r>
              <a:rPr lang="en-US" sz="1500" dirty="0"/>
              <a:t>VAT is rather levied at the rate of 0% and not 15</a:t>
            </a:r>
            <a:r>
              <a:rPr lang="en-US" sz="1500" dirty="0" smtClean="0"/>
              <a:t>%.</a:t>
            </a:r>
            <a:endParaRPr lang="en-US" sz="1500" dirty="0"/>
          </a:p>
          <a:p>
            <a:pPr>
              <a:lnSpc>
                <a:spcPct val="200000"/>
              </a:lnSpc>
              <a:spcBef>
                <a:spcPts val="600"/>
              </a:spcBef>
              <a:spcAft>
                <a:spcPts val="600"/>
              </a:spcAft>
            </a:pPr>
            <a:r>
              <a:rPr lang="en-US" sz="1500" dirty="0"/>
              <a:t>Therefore, if a transaction is zero-rated, it still falls within the </a:t>
            </a:r>
            <a:r>
              <a:rPr lang="en-US" sz="1500" dirty="0" smtClean="0"/>
              <a:t>‘VAT net’ </a:t>
            </a:r>
            <a:r>
              <a:rPr lang="en-US" sz="1500" dirty="0"/>
              <a:t>and all the provisions relating to VAT and </a:t>
            </a:r>
            <a:r>
              <a:rPr lang="en-US" sz="1500" dirty="0" smtClean="0"/>
              <a:t>legislation remain </a:t>
            </a:r>
            <a:r>
              <a:rPr lang="en-US" sz="1500" dirty="0"/>
              <a:t>applicable</a:t>
            </a:r>
            <a:r>
              <a:rPr lang="en-US" sz="1500" dirty="0" smtClean="0"/>
              <a:t>.</a:t>
            </a:r>
            <a:endParaRPr lang="en-US" sz="1500" dirty="0"/>
          </a:p>
          <a:p>
            <a:pPr>
              <a:lnSpc>
                <a:spcPct val="200000"/>
              </a:lnSpc>
              <a:spcBef>
                <a:spcPts val="600"/>
              </a:spcBef>
              <a:spcAft>
                <a:spcPts val="600"/>
              </a:spcAft>
            </a:pPr>
            <a:r>
              <a:rPr lang="en-US" sz="1500" dirty="0"/>
              <a:t>Therefore, if a transaction in which the seller is a registered VAT vendor is not </a:t>
            </a:r>
            <a:r>
              <a:rPr lang="en-US" sz="1500" dirty="0" smtClean="0"/>
              <a:t>VAT-exempt</a:t>
            </a:r>
            <a:r>
              <a:rPr lang="en-US" sz="1500" dirty="0"/>
              <a:t>, VAT may still be levied, but at the rate of 0%.</a:t>
            </a:r>
          </a:p>
        </p:txBody>
      </p:sp>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13" r="11513"/>
          <a:stretch>
            <a:fillRect/>
          </a:stretch>
        </p:blipFill>
        <p:spPr>
          <a:xfrm>
            <a:off x="6522098" y="576263"/>
            <a:ext cx="5274087" cy="4945644"/>
          </a:xfrm>
        </p:spPr>
      </p:pic>
    </p:spTree>
    <p:extLst>
      <p:ext uri="{BB962C8B-B14F-4D97-AF65-F5344CB8AC3E}">
        <p14:creationId xmlns:p14="http://schemas.microsoft.com/office/powerpoint/2010/main" val="330362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GB" sz="2400" dirty="0"/>
              <a:t>Zero-rated transactions and the sale of going concerns </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a:bodyPr>
          <a:lstStyle/>
          <a:p>
            <a:pPr marL="0" indent="0">
              <a:lnSpc>
                <a:spcPct val="200000"/>
              </a:lnSpc>
              <a:buNone/>
            </a:pPr>
            <a:r>
              <a:rPr lang="en-US" sz="1500" b="1" u="sng" dirty="0"/>
              <a:t>Most important SARS requirements:</a:t>
            </a:r>
          </a:p>
          <a:p>
            <a:pPr marL="342900" indent="-342900">
              <a:lnSpc>
                <a:spcPct val="200000"/>
              </a:lnSpc>
            </a:pPr>
            <a:r>
              <a:rPr lang="en-US" sz="1500" dirty="0"/>
              <a:t>The seller and the purchaser must be registered VAT vendors at the time of conclusion of the sale.</a:t>
            </a:r>
          </a:p>
          <a:p>
            <a:pPr marL="342900" indent="-342900">
              <a:lnSpc>
                <a:spcPct val="200000"/>
              </a:lnSpc>
            </a:pPr>
            <a:r>
              <a:rPr lang="en-US" sz="1500" dirty="0"/>
              <a:t>The sale agreement must clearly state that the transaction constitutes the sale of a going concern at a VAT rate of 0% and includes the sale of the property and the income-earning enterprise together with its assets and existing contracts, business, staff, etc.</a:t>
            </a:r>
          </a:p>
          <a:p>
            <a:pPr marL="342900" indent="-342900">
              <a:lnSpc>
                <a:spcPct val="200000"/>
              </a:lnSpc>
            </a:pPr>
            <a:r>
              <a:rPr lang="en-US" sz="1500" dirty="0"/>
              <a:t>The entire business, including any part thereof which is capable of separate operation and any assets of the </a:t>
            </a:r>
            <a:r>
              <a:rPr lang="en-US" sz="1500" dirty="0" smtClean="0"/>
              <a:t>business, </a:t>
            </a:r>
            <a:r>
              <a:rPr lang="en-US" sz="1500" dirty="0"/>
              <a:t>must be disposed of as part of the transaction.</a:t>
            </a:r>
          </a:p>
          <a:p>
            <a:pPr marL="342900" indent="-342900">
              <a:lnSpc>
                <a:spcPct val="200000"/>
              </a:lnSpc>
            </a:pPr>
            <a:r>
              <a:rPr lang="en-US" sz="1500" dirty="0"/>
              <a:t>The business must be an </a:t>
            </a:r>
            <a:r>
              <a:rPr lang="en-US" sz="1500" dirty="0" smtClean="0"/>
              <a:t>income-generating </a:t>
            </a:r>
            <a:r>
              <a:rPr lang="en-US" sz="1500" dirty="0"/>
              <a:t>enterprise at the time of sale and remain such an </a:t>
            </a:r>
            <a:r>
              <a:rPr lang="en-US" sz="1500" dirty="0" smtClean="0"/>
              <a:t>income-earning </a:t>
            </a:r>
            <a:r>
              <a:rPr lang="en-US" sz="1500" dirty="0"/>
              <a:t>enterprise until date of </a:t>
            </a:r>
            <a:r>
              <a:rPr lang="en-US" sz="1500" dirty="0" smtClean="0"/>
              <a:t>transfer.</a:t>
            </a:r>
            <a:endParaRPr lang="en-US" sz="1500" dirty="0"/>
          </a:p>
        </p:txBody>
      </p:sp>
    </p:spTree>
    <p:extLst>
      <p:ext uri="{BB962C8B-B14F-4D97-AF65-F5344CB8AC3E}">
        <p14:creationId xmlns:p14="http://schemas.microsoft.com/office/powerpoint/2010/main" val="38619911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234473" y="578734"/>
            <a:ext cx="6561712" cy="705780"/>
          </a:xfrm>
        </p:spPr>
        <p:txBody>
          <a:bodyPr/>
          <a:lstStyle/>
          <a:p>
            <a:r>
              <a:rPr lang="en-GB" dirty="0"/>
              <a:t>Zero-rated transactions and the sale of going </a:t>
            </a:r>
            <a:r>
              <a:rPr lang="en-GB" dirty="0" smtClean="0"/>
              <a:t>concerns: Risk considerations </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234473" y="1508449"/>
            <a:ext cx="6561712" cy="4593772"/>
          </a:xfrm>
        </p:spPr>
        <p:txBody>
          <a:bodyPr>
            <a:normAutofit fontScale="92500"/>
          </a:bodyPr>
          <a:lstStyle/>
          <a:p>
            <a:pPr lvl="0">
              <a:lnSpc>
                <a:spcPct val="200000"/>
              </a:lnSpc>
              <a:spcBef>
                <a:spcPts val="600"/>
              </a:spcBef>
              <a:spcAft>
                <a:spcPts val="600"/>
              </a:spcAft>
            </a:pPr>
            <a:r>
              <a:rPr lang="en-US" sz="1600" dirty="0"/>
              <a:t>Make sure that the sale agreement contains all relevant </a:t>
            </a:r>
            <a:r>
              <a:rPr lang="en-US" sz="1600" dirty="0" smtClean="0"/>
              <a:t>information (not in </a:t>
            </a:r>
            <a:r>
              <a:rPr lang="en-US" sz="1600" dirty="0"/>
              <a:t>annexure or </a:t>
            </a:r>
            <a:r>
              <a:rPr lang="en-US" sz="1600" dirty="0" smtClean="0"/>
              <a:t>addendum).</a:t>
            </a:r>
            <a:endParaRPr lang="en-US" sz="1600" dirty="0"/>
          </a:p>
          <a:p>
            <a:pPr lvl="0">
              <a:lnSpc>
                <a:spcPct val="200000"/>
              </a:lnSpc>
              <a:spcBef>
                <a:spcPts val="600"/>
              </a:spcBef>
              <a:spcAft>
                <a:spcPts val="600"/>
              </a:spcAft>
            </a:pPr>
            <a:r>
              <a:rPr lang="en-US" sz="1600" dirty="0"/>
              <a:t>Advisable to include both parties’ VAT registration numbers in the sale agreement, as well as a clause in terms of which both parties warrant that they are registered for </a:t>
            </a:r>
            <a:r>
              <a:rPr lang="en-US" sz="1600"/>
              <a:t>VAT </a:t>
            </a:r>
            <a:r>
              <a:rPr lang="en-US" sz="1600" smtClean="0"/>
              <a:t>and </a:t>
            </a:r>
            <a:r>
              <a:rPr lang="en-US" sz="1600" dirty="0"/>
              <a:t>their tax affairs are in order.</a:t>
            </a:r>
          </a:p>
          <a:p>
            <a:pPr lvl="0">
              <a:lnSpc>
                <a:spcPct val="200000"/>
              </a:lnSpc>
              <a:spcBef>
                <a:spcPts val="600"/>
              </a:spcBef>
              <a:spcAft>
                <a:spcPts val="600"/>
              </a:spcAft>
            </a:pPr>
            <a:r>
              <a:rPr lang="en-US" sz="1600" dirty="0"/>
              <a:t>Include supporting </a:t>
            </a:r>
            <a:r>
              <a:rPr lang="en-US" sz="1600" dirty="0" smtClean="0"/>
              <a:t>documentation, </a:t>
            </a:r>
            <a:r>
              <a:rPr lang="en-US" sz="1600" dirty="0"/>
              <a:t>where necessary and possible.</a:t>
            </a:r>
          </a:p>
          <a:p>
            <a:pPr lvl="0">
              <a:lnSpc>
                <a:spcPct val="200000"/>
              </a:lnSpc>
              <a:spcBef>
                <a:spcPts val="600"/>
              </a:spcBef>
              <a:spcAft>
                <a:spcPts val="600"/>
              </a:spcAft>
            </a:pPr>
            <a:r>
              <a:rPr lang="en-US" sz="1600" dirty="0"/>
              <a:t>Example: Existing commercial lease agreements in the sale of a property and business as a rental enterprise.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9" r="11589"/>
          <a:stretch>
            <a:fillRect/>
          </a:stretch>
        </p:blipFill>
        <p:spPr>
          <a:xfrm>
            <a:off x="705956" y="576263"/>
            <a:ext cx="4117972" cy="4945644"/>
          </a:xfrm>
        </p:spPr>
      </p:pic>
    </p:spTree>
    <p:extLst>
      <p:ext uri="{BB962C8B-B14F-4D97-AF65-F5344CB8AC3E}">
        <p14:creationId xmlns:p14="http://schemas.microsoft.com/office/powerpoint/2010/main" val="3784342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2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4.xml><?xml version="1.0" encoding="utf-8"?>
<a:theme xmlns:a="http://schemas.openxmlformats.org/drawingml/2006/main" name="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7219</TotalTime>
  <Words>1611</Words>
  <Application>Microsoft Office PowerPoint</Application>
  <PresentationFormat>Widescreen</PresentationFormat>
  <Paragraphs>137</Paragraphs>
  <Slides>20</Slides>
  <Notes>0</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20</vt:i4>
      </vt:variant>
    </vt:vector>
  </HeadingPairs>
  <TitlesOfParts>
    <vt:vector size="29" baseType="lpstr">
      <vt:lpstr>Arial</vt:lpstr>
      <vt:lpstr>Arial Black</vt:lpstr>
      <vt:lpstr>Calibri</vt:lpstr>
      <vt:lpstr>Times New Roman</vt:lpstr>
      <vt:lpstr>Wingdings</vt:lpstr>
      <vt:lpstr>Office Theme</vt:lpstr>
      <vt:lpstr>1_Office Theme</vt:lpstr>
      <vt:lpstr>2_Office Theme</vt:lpstr>
      <vt:lpstr>Template 2026</vt:lpstr>
      <vt:lpstr>Explainer: VAT v transfer duty in property transactions</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Introduction</vt:lpstr>
      <vt:lpstr>Transfer duty</vt:lpstr>
      <vt:lpstr>Is the seller a VAT vendor for the purposes of the property transaction?</vt:lpstr>
      <vt:lpstr>Transfer duty rates (effective 1st April 2025)</vt:lpstr>
      <vt:lpstr>Examples of transfer duty exemptions</vt:lpstr>
      <vt:lpstr>Penalty on late payment of transfer duty</vt:lpstr>
      <vt:lpstr>VAT transactions</vt:lpstr>
      <vt:lpstr>Practical examples</vt:lpstr>
      <vt:lpstr>The sale agreement and VAT transactions</vt:lpstr>
      <vt:lpstr>Examples</vt:lpstr>
      <vt:lpstr>An agent’s commission in VAT transactions</vt:lpstr>
      <vt:lpstr>Sale of property / business enterprise</vt:lpstr>
      <vt:lpstr>VAT-exempt transactions</vt:lpstr>
      <vt:lpstr>VAT-exempt transactions</vt:lpstr>
      <vt:lpstr>Zero-rated transactions and the sale of going concerns </vt:lpstr>
      <vt:lpstr>Zero-rated transactions and the sale of going concerns </vt:lpstr>
      <vt:lpstr>Zero-rated transactions and the sale of going concerns: Risk considerations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Samantha S</dc:creator>
  <cp:lastModifiedBy>Samantha S</cp:lastModifiedBy>
  <cp:revision>39</cp:revision>
  <dcterms:created xsi:type="dcterms:W3CDTF">2025-12-17T09:54:40Z</dcterms:created>
  <dcterms:modified xsi:type="dcterms:W3CDTF">2026-09-14T14:40:08Z</dcterms:modified>
  <cp:contentStatus/>
</cp:coreProperties>
</file>