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704" r:id="rId2"/>
    <p:sldMasterId id="2147483841" r:id="rId3"/>
  </p:sldMasterIdLst>
  <p:notesMasterIdLst>
    <p:notesMasterId r:id="rId19"/>
  </p:notesMasterIdLst>
  <p:handoutMasterIdLst>
    <p:handoutMasterId r:id="rId20"/>
  </p:handoutMasterIdLst>
  <p:sldIdLst>
    <p:sldId id="304" r:id="rId4"/>
    <p:sldId id="300" r:id="rId5"/>
    <p:sldId id="281" r:id="rId6"/>
    <p:sldId id="286" r:id="rId7"/>
    <p:sldId id="303" r:id="rId8"/>
    <p:sldId id="309" r:id="rId9"/>
    <p:sldId id="310" r:id="rId10"/>
    <p:sldId id="292" r:id="rId11"/>
    <p:sldId id="308" r:id="rId12"/>
    <p:sldId id="289" r:id="rId13"/>
    <p:sldId id="290" r:id="rId14"/>
    <p:sldId id="311" r:id="rId15"/>
    <p:sldId id="314" r:id="rId16"/>
    <p:sldId id="315" r:id="rId17"/>
    <p:sldId id="31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SH2yGHCe1oT0QEg1Tv6KA==" hashData="KTjl50Of/XoZNeX0PtFyu9dmJyx0rvGy+TcUwfWQHqsGBOOUsw2SpNqQyqguSDpoPSi0US44HOAP2oix77LKK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1"/>
    <a:srgbClr val="C7C9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03"/>
    <p:restoredTop sz="94795"/>
  </p:normalViewPr>
  <p:slideViewPr>
    <p:cSldViewPr snapToGrid="0" snapToObjects="1">
      <p:cViewPr varScale="1">
        <p:scale>
          <a:sx n="82" d="100"/>
          <a:sy n="82" d="100"/>
        </p:scale>
        <p:origin x="806" y="67"/>
      </p:cViewPr>
      <p:guideLst/>
    </p:cSldViewPr>
  </p:slideViewPr>
  <p:notesTextViewPr>
    <p:cViewPr>
      <p:scale>
        <a:sx n="1" d="1"/>
        <a:sy n="1" d="1"/>
      </p:scale>
      <p:origin x="0" y="0"/>
    </p:cViewPr>
  </p:notesTextViewPr>
  <p:notesViewPr>
    <p:cSldViewPr snapToGrid="0" snapToObjects="1">
      <p:cViewPr varScale="1">
        <p:scale>
          <a:sx n="66" d="100"/>
          <a:sy n="66" d="100"/>
        </p:scale>
        <p:origin x="313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7EBA3A6-1339-4089-A436-9B76F71E38BE}" type="datetimeFigureOut">
              <a:rPr lang="en-ZA" smtClean="0"/>
              <a:t>2026/02/06</a:t>
            </a:fld>
            <a:endParaRPr lang="en-ZA"/>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ZA"/>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C0A85F5-A8A5-4A8F-91C1-CA21118C7BF6}" type="slidenum">
              <a:rPr lang="en-ZA" smtClean="0"/>
              <a:t>‹#›</a:t>
            </a:fld>
            <a:endParaRPr lang="en-ZA"/>
          </a:p>
        </p:txBody>
      </p:sp>
    </p:spTree>
    <p:extLst>
      <p:ext uri="{BB962C8B-B14F-4D97-AF65-F5344CB8AC3E}">
        <p14:creationId xmlns:p14="http://schemas.microsoft.com/office/powerpoint/2010/main" val="26658445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ADD538-5281-5243-A3D0-E17CF3B28747}" type="datetimeFigureOut">
              <a:rPr lang="en-US" smtClean="0"/>
              <a:t>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F5E5F-5364-1E43-A188-119C7274C39F}" type="slidenum">
              <a:rPr lang="en-US" smtClean="0"/>
              <a:t>‹#›</a:t>
            </a:fld>
            <a:endParaRPr lang="en-US"/>
          </a:p>
        </p:txBody>
      </p:sp>
    </p:spTree>
    <p:extLst>
      <p:ext uri="{BB962C8B-B14F-4D97-AF65-F5344CB8AC3E}">
        <p14:creationId xmlns:p14="http://schemas.microsoft.com/office/powerpoint/2010/main" val="4029309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fld id="{1D1F5E5F-5364-1E43-A188-119C7274C39F}" type="slidenum">
              <a:rPr lang="en-US" smtClean="0"/>
              <a:t>1</a:t>
            </a:fld>
            <a:endParaRPr lang="en-US"/>
          </a:p>
        </p:txBody>
      </p:sp>
    </p:spTree>
    <p:extLst>
      <p:ext uri="{BB962C8B-B14F-4D97-AF65-F5344CB8AC3E}">
        <p14:creationId xmlns:p14="http://schemas.microsoft.com/office/powerpoint/2010/main" val="41469650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3.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3.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3.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3.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2374156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813952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smtClean="0">
                <a:solidFill>
                  <a:schemeClr val="accent2"/>
                </a:solidFill>
                <a:latin typeface="+mj-lt"/>
              </a:rPr>
              <a:t>2026</a:t>
            </a:r>
            <a:endParaRPr lang="en-US" sz="2400" b="0" i="0" dirty="0">
              <a:solidFill>
                <a:schemeClr val="accent2"/>
              </a:solidFill>
              <a:latin typeface="+mj-lt"/>
            </a:endParaRPr>
          </a:p>
        </p:txBody>
      </p:sp>
    </p:spTree>
    <p:extLst>
      <p:ext uri="{BB962C8B-B14F-4D97-AF65-F5344CB8AC3E}">
        <p14:creationId xmlns:p14="http://schemas.microsoft.com/office/powerpoint/2010/main" val="315827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4071607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a:solidFill>
                  <a:schemeClr val="accent2"/>
                </a:solidFill>
                <a:latin typeface="+mj-lt"/>
              </a:rPr>
              <a:t>2025</a:t>
            </a:r>
          </a:p>
        </p:txBody>
      </p:sp>
    </p:spTree>
    <p:extLst>
      <p:ext uri="{BB962C8B-B14F-4D97-AF65-F5344CB8AC3E}">
        <p14:creationId xmlns:p14="http://schemas.microsoft.com/office/powerpoint/2010/main" val="3486160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1683478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4221385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913495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algn="r"/>
            <a:r>
              <a:rPr lang="en-US" sz="900" b="0" i="0" dirty="0">
                <a:solidFill>
                  <a:schemeClr val="accent4"/>
                </a:solidFill>
                <a:latin typeface="+mn-lt"/>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842150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algn="r"/>
            <a:r>
              <a:rPr lang="en-US" sz="900" b="0" i="0" dirty="0">
                <a:solidFill>
                  <a:schemeClr val="bg1"/>
                </a:solidFill>
                <a:latin typeface="+mn-lt"/>
              </a:rPr>
              <a:t>The Big Small Firm</a:t>
            </a:r>
            <a:endParaRPr lang="en-US" sz="900" b="0" i="0" dirty="0">
              <a:solidFill>
                <a:schemeClr val="accent2"/>
              </a:solidFill>
              <a:latin typeface="+mn-lt"/>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algn="r"/>
            <a:fld id="{AADE3794-74A2-A744-972E-DD75DD50B2D8}" type="slidenum">
              <a:rPr lang="en-US" sz="900" b="0" i="0" smtClean="0">
                <a:solidFill>
                  <a:schemeClr val="accent4"/>
                </a:solidFill>
                <a:latin typeface="+mn-lt"/>
              </a:rPr>
              <a:t>‹#›</a:t>
            </a:fld>
            <a:endParaRPr lang="en-US" sz="900" b="0" i="0" dirty="0">
              <a:solidFill>
                <a:schemeClr val="accent4"/>
              </a:solidFill>
              <a:latin typeface="+mn-lt"/>
            </a:endParaRPr>
          </a:p>
        </p:txBody>
      </p:sp>
    </p:spTree>
    <p:extLst>
      <p:ext uri="{BB962C8B-B14F-4D97-AF65-F5344CB8AC3E}">
        <p14:creationId xmlns:p14="http://schemas.microsoft.com/office/powerpoint/2010/main" val="2913473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141451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9188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97895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6148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2029496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100" dirty="0" err="1">
                <a:latin typeface="+mn-lt"/>
              </a:rPr>
              <a:t>thebigsmallfirm</a:t>
            </a:r>
            <a:endParaRPr lang="en-US" sz="1100" dirty="0">
              <a:latin typeface="+mn-lt"/>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en-GB" sz="1100" b="1" dirty="0" err="1">
                <a:latin typeface="+mn-lt"/>
              </a:rPr>
              <a:t>www.stbb.co.za</a:t>
            </a:r>
            <a:endParaRPr lang="en-US" sz="1100" b="1" dirty="0">
              <a:latin typeface="+mn-lt"/>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2022373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2160044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8788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736946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02090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2026</a:t>
            </a:r>
          </a:p>
        </p:txBody>
      </p:sp>
    </p:spTree>
    <p:extLst>
      <p:ext uri="{BB962C8B-B14F-4D97-AF65-F5344CB8AC3E}">
        <p14:creationId xmlns:p14="http://schemas.microsoft.com/office/powerpoint/2010/main" val="3169897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0241410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2055117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658339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25907346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145224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a:t>Click icon to add picture</a:t>
            </a:r>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a:t>Click icon to add picture</a:t>
            </a:r>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a:t>Click icon to add picture</a:t>
            </a:r>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41178145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07966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a:t>Click icon to add picture</a:t>
            </a:r>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716999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a:t>Click icon to add picture</a:t>
            </a:r>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132676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a:t>Click icon to add picture</a:t>
            </a:r>
          </a:p>
        </p:txBody>
      </p:sp>
    </p:spTree>
    <p:extLst>
      <p:ext uri="{BB962C8B-B14F-4D97-AF65-F5344CB8AC3E}">
        <p14:creationId xmlns:p14="http://schemas.microsoft.com/office/powerpoint/2010/main" val="26839271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12641824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6586976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38366354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42857058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8157997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58818884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33449114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9105614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11034837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134243962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151431993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7029966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5507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882961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90136732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359312555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56248535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57873680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0060681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6445913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2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11679843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1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75100316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32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29810685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1485782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94929928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98746737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32998569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80646309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380450926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61816037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92870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81512592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08180156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79531520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58144287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39733613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06770265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306875784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1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94405534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273335711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44929479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03089416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2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32053991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2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9390674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2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2887275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3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7430758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3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85011962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2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351586293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2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232798692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3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353163837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5" name="Picture 4" descr="A picture containing background pattern&#10;&#10;Description automatically generated">
            <a:extLst>
              <a:ext uri="{FF2B5EF4-FFF2-40B4-BE49-F238E27FC236}">
                <a16:creationId xmlns:a16="http://schemas.microsoft.com/office/drawing/2014/main" id="{0FCE70C1-DC56-5944-8C86-14EF0C2DEE3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lstStyle>
            <a:lvl1pPr>
              <a:defRPr>
                <a:solidFill>
                  <a:srgbClr val="34374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600">
                <a:solidFill>
                  <a:srgbClr val="34374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ormAutofit/>
          </a:bodyPr>
          <a:lstStyle>
            <a:lvl1pPr marL="0" indent="0">
              <a:buNone/>
              <a:defRPr sz="1800" spc="300">
                <a:solidFill>
                  <a:srgbClr val="C7C9C8"/>
                </a:solidFill>
              </a:defRPr>
            </a:lvl1pPr>
          </a:lstStyle>
          <a:p>
            <a:pPr lvl="0"/>
            <a:r>
              <a:rPr lang="en-GB" dirty="0"/>
              <a:t>Click to edit Master text styles</a:t>
            </a:r>
          </a:p>
        </p:txBody>
      </p:sp>
    </p:spTree>
    <p:extLst>
      <p:ext uri="{BB962C8B-B14F-4D97-AF65-F5344CB8AC3E}">
        <p14:creationId xmlns:p14="http://schemas.microsoft.com/office/powerpoint/2010/main" val="329417850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35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43053155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3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3622766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3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32A9964-3539-F017-E0A9-54458CBC959E}"/>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20279167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3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F0D3412-7C41-BC25-8E04-FF6A81AF6D5A}"/>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6229920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3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6A79BEC2-82CF-2DC6-B825-945B030F7002}"/>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23072193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4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83089154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4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127831144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4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21923486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4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69618658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4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3245847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4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28936011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4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555036710"/>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4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281859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4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10519120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4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42219065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5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51064889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5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298945349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5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283087064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5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142258991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5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13092348"/>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5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03231072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5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04641018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5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16224988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5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354351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5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65734510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6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823147984"/>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6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710176223"/>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6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4688700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6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811989843"/>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6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18936967"/>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6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25265700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6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838200" y="111801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201862147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6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838200" y="114849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775905397"/>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6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5835770"/>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6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181549814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Section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908905956"/>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Section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08280991"/>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Section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635933848"/>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Section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915411524"/>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Presenter Bi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372238742"/>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Speaker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2549833039"/>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689409217"/>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Image with tex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44318917"/>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27164680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Image with tex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545651970"/>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Image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852201248"/>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Image with text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867098312"/>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Image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139490272"/>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Image with text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479335155"/>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Image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221155749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Image with text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31327848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Custom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69195673"/>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Custom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1567171007"/>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Layout with image and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919881115"/>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Layout with 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69923697"/>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Layout with image and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425854462"/>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Layout with 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314213749"/>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Basic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873559105"/>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Basic Layou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43500754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Basic Layout Spli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54430423"/>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05741980"/>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Basic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861657628"/>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Basic Layou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857137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Basic Layout with spli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533975854"/>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60604054"/>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Quot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977362950"/>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Thank Yo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27011815"/>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Get in touch">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1621754219"/>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7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570406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26" Type="http://schemas.openxmlformats.org/officeDocument/2006/relationships/slideLayout" Target="../slideLayouts/slideLayout58.xml"/><Relationship Id="rId117" Type="http://schemas.openxmlformats.org/officeDocument/2006/relationships/slideLayout" Target="../slideLayouts/slideLayout149.xml"/><Relationship Id="rId21" Type="http://schemas.openxmlformats.org/officeDocument/2006/relationships/slideLayout" Target="../slideLayouts/slideLayout53.xml"/><Relationship Id="rId42" Type="http://schemas.openxmlformats.org/officeDocument/2006/relationships/slideLayout" Target="../slideLayouts/slideLayout74.xml"/><Relationship Id="rId47" Type="http://schemas.openxmlformats.org/officeDocument/2006/relationships/slideLayout" Target="../slideLayouts/slideLayout79.xml"/><Relationship Id="rId63" Type="http://schemas.openxmlformats.org/officeDocument/2006/relationships/slideLayout" Target="../slideLayouts/slideLayout95.xml"/><Relationship Id="rId68" Type="http://schemas.openxmlformats.org/officeDocument/2006/relationships/slideLayout" Target="../slideLayouts/slideLayout100.xml"/><Relationship Id="rId84" Type="http://schemas.openxmlformats.org/officeDocument/2006/relationships/slideLayout" Target="../slideLayouts/slideLayout116.xml"/><Relationship Id="rId89" Type="http://schemas.openxmlformats.org/officeDocument/2006/relationships/slideLayout" Target="../slideLayouts/slideLayout121.xml"/><Relationship Id="rId112" Type="http://schemas.openxmlformats.org/officeDocument/2006/relationships/slideLayout" Target="../slideLayouts/slideLayout144.xml"/><Relationship Id="rId16" Type="http://schemas.openxmlformats.org/officeDocument/2006/relationships/slideLayout" Target="../slideLayouts/slideLayout48.xml"/><Relationship Id="rId107" Type="http://schemas.openxmlformats.org/officeDocument/2006/relationships/slideLayout" Target="../slideLayouts/slideLayout139.xml"/><Relationship Id="rId11" Type="http://schemas.openxmlformats.org/officeDocument/2006/relationships/slideLayout" Target="../slideLayouts/slideLayout43.xml"/><Relationship Id="rId24" Type="http://schemas.openxmlformats.org/officeDocument/2006/relationships/slideLayout" Target="../slideLayouts/slideLayout56.xml"/><Relationship Id="rId32" Type="http://schemas.openxmlformats.org/officeDocument/2006/relationships/slideLayout" Target="../slideLayouts/slideLayout64.xml"/><Relationship Id="rId37" Type="http://schemas.openxmlformats.org/officeDocument/2006/relationships/slideLayout" Target="../slideLayouts/slideLayout69.xml"/><Relationship Id="rId40" Type="http://schemas.openxmlformats.org/officeDocument/2006/relationships/slideLayout" Target="../slideLayouts/slideLayout72.xml"/><Relationship Id="rId45" Type="http://schemas.openxmlformats.org/officeDocument/2006/relationships/slideLayout" Target="../slideLayouts/slideLayout77.xml"/><Relationship Id="rId53" Type="http://schemas.openxmlformats.org/officeDocument/2006/relationships/slideLayout" Target="../slideLayouts/slideLayout85.xml"/><Relationship Id="rId58" Type="http://schemas.openxmlformats.org/officeDocument/2006/relationships/slideLayout" Target="../slideLayouts/slideLayout90.xml"/><Relationship Id="rId66" Type="http://schemas.openxmlformats.org/officeDocument/2006/relationships/slideLayout" Target="../slideLayouts/slideLayout98.xml"/><Relationship Id="rId74" Type="http://schemas.openxmlformats.org/officeDocument/2006/relationships/slideLayout" Target="../slideLayouts/slideLayout106.xml"/><Relationship Id="rId79" Type="http://schemas.openxmlformats.org/officeDocument/2006/relationships/slideLayout" Target="../slideLayouts/slideLayout111.xml"/><Relationship Id="rId87" Type="http://schemas.openxmlformats.org/officeDocument/2006/relationships/slideLayout" Target="../slideLayouts/slideLayout119.xml"/><Relationship Id="rId102" Type="http://schemas.openxmlformats.org/officeDocument/2006/relationships/slideLayout" Target="../slideLayouts/slideLayout134.xml"/><Relationship Id="rId110" Type="http://schemas.openxmlformats.org/officeDocument/2006/relationships/slideLayout" Target="../slideLayouts/slideLayout142.xml"/><Relationship Id="rId115" Type="http://schemas.openxmlformats.org/officeDocument/2006/relationships/slideLayout" Target="../slideLayouts/slideLayout147.xml"/><Relationship Id="rId5" Type="http://schemas.openxmlformats.org/officeDocument/2006/relationships/slideLayout" Target="../slideLayouts/slideLayout37.xml"/><Relationship Id="rId61" Type="http://schemas.openxmlformats.org/officeDocument/2006/relationships/slideLayout" Target="../slideLayouts/slideLayout93.xml"/><Relationship Id="rId82" Type="http://schemas.openxmlformats.org/officeDocument/2006/relationships/slideLayout" Target="../slideLayouts/slideLayout114.xml"/><Relationship Id="rId90" Type="http://schemas.openxmlformats.org/officeDocument/2006/relationships/slideLayout" Target="../slideLayouts/slideLayout122.xml"/><Relationship Id="rId95" Type="http://schemas.openxmlformats.org/officeDocument/2006/relationships/slideLayout" Target="../slideLayouts/slideLayout127.xml"/><Relationship Id="rId19" Type="http://schemas.openxmlformats.org/officeDocument/2006/relationships/slideLayout" Target="../slideLayouts/slideLayout51.xml"/><Relationship Id="rId14" Type="http://schemas.openxmlformats.org/officeDocument/2006/relationships/slideLayout" Target="../slideLayouts/slideLayout46.xml"/><Relationship Id="rId22" Type="http://schemas.openxmlformats.org/officeDocument/2006/relationships/slideLayout" Target="../slideLayouts/slideLayout54.xml"/><Relationship Id="rId27" Type="http://schemas.openxmlformats.org/officeDocument/2006/relationships/slideLayout" Target="../slideLayouts/slideLayout59.xml"/><Relationship Id="rId30" Type="http://schemas.openxmlformats.org/officeDocument/2006/relationships/slideLayout" Target="../slideLayouts/slideLayout62.xml"/><Relationship Id="rId35" Type="http://schemas.openxmlformats.org/officeDocument/2006/relationships/slideLayout" Target="../slideLayouts/slideLayout67.xml"/><Relationship Id="rId43" Type="http://schemas.openxmlformats.org/officeDocument/2006/relationships/slideLayout" Target="../slideLayouts/slideLayout75.xml"/><Relationship Id="rId48" Type="http://schemas.openxmlformats.org/officeDocument/2006/relationships/slideLayout" Target="../slideLayouts/slideLayout80.xml"/><Relationship Id="rId56" Type="http://schemas.openxmlformats.org/officeDocument/2006/relationships/slideLayout" Target="../slideLayouts/slideLayout88.xml"/><Relationship Id="rId64" Type="http://schemas.openxmlformats.org/officeDocument/2006/relationships/slideLayout" Target="../slideLayouts/slideLayout96.xml"/><Relationship Id="rId69" Type="http://schemas.openxmlformats.org/officeDocument/2006/relationships/slideLayout" Target="../slideLayouts/slideLayout101.xml"/><Relationship Id="rId77" Type="http://schemas.openxmlformats.org/officeDocument/2006/relationships/slideLayout" Target="../slideLayouts/slideLayout109.xml"/><Relationship Id="rId100" Type="http://schemas.openxmlformats.org/officeDocument/2006/relationships/slideLayout" Target="../slideLayouts/slideLayout132.xml"/><Relationship Id="rId105" Type="http://schemas.openxmlformats.org/officeDocument/2006/relationships/slideLayout" Target="../slideLayouts/slideLayout137.xml"/><Relationship Id="rId113" Type="http://schemas.openxmlformats.org/officeDocument/2006/relationships/slideLayout" Target="../slideLayouts/slideLayout145.xml"/><Relationship Id="rId118" Type="http://schemas.openxmlformats.org/officeDocument/2006/relationships/slideLayout" Target="../slideLayouts/slideLayout150.xml"/><Relationship Id="rId8" Type="http://schemas.openxmlformats.org/officeDocument/2006/relationships/slideLayout" Target="../slideLayouts/slideLayout40.xml"/><Relationship Id="rId51" Type="http://schemas.openxmlformats.org/officeDocument/2006/relationships/slideLayout" Target="../slideLayouts/slideLayout83.xml"/><Relationship Id="rId72" Type="http://schemas.openxmlformats.org/officeDocument/2006/relationships/slideLayout" Target="../slideLayouts/slideLayout104.xml"/><Relationship Id="rId80" Type="http://schemas.openxmlformats.org/officeDocument/2006/relationships/slideLayout" Target="../slideLayouts/slideLayout112.xml"/><Relationship Id="rId85" Type="http://schemas.openxmlformats.org/officeDocument/2006/relationships/slideLayout" Target="../slideLayouts/slideLayout117.xml"/><Relationship Id="rId93" Type="http://schemas.openxmlformats.org/officeDocument/2006/relationships/slideLayout" Target="../slideLayouts/slideLayout125.xml"/><Relationship Id="rId98" Type="http://schemas.openxmlformats.org/officeDocument/2006/relationships/slideLayout" Target="../slideLayouts/slideLayout130.xml"/><Relationship Id="rId3" Type="http://schemas.openxmlformats.org/officeDocument/2006/relationships/slideLayout" Target="../slideLayouts/slideLayout35.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5" Type="http://schemas.openxmlformats.org/officeDocument/2006/relationships/slideLayout" Target="../slideLayouts/slideLayout57.xml"/><Relationship Id="rId33" Type="http://schemas.openxmlformats.org/officeDocument/2006/relationships/slideLayout" Target="../slideLayouts/slideLayout65.xml"/><Relationship Id="rId38" Type="http://schemas.openxmlformats.org/officeDocument/2006/relationships/slideLayout" Target="../slideLayouts/slideLayout70.xml"/><Relationship Id="rId46" Type="http://schemas.openxmlformats.org/officeDocument/2006/relationships/slideLayout" Target="../slideLayouts/slideLayout78.xml"/><Relationship Id="rId59" Type="http://schemas.openxmlformats.org/officeDocument/2006/relationships/slideLayout" Target="../slideLayouts/slideLayout91.xml"/><Relationship Id="rId67" Type="http://schemas.openxmlformats.org/officeDocument/2006/relationships/slideLayout" Target="../slideLayouts/slideLayout99.xml"/><Relationship Id="rId103" Type="http://schemas.openxmlformats.org/officeDocument/2006/relationships/slideLayout" Target="../slideLayouts/slideLayout135.xml"/><Relationship Id="rId108" Type="http://schemas.openxmlformats.org/officeDocument/2006/relationships/slideLayout" Target="../slideLayouts/slideLayout140.xml"/><Relationship Id="rId116" Type="http://schemas.openxmlformats.org/officeDocument/2006/relationships/slideLayout" Target="../slideLayouts/slideLayout148.xml"/><Relationship Id="rId20" Type="http://schemas.openxmlformats.org/officeDocument/2006/relationships/slideLayout" Target="../slideLayouts/slideLayout52.xml"/><Relationship Id="rId41" Type="http://schemas.openxmlformats.org/officeDocument/2006/relationships/slideLayout" Target="../slideLayouts/slideLayout73.xml"/><Relationship Id="rId54" Type="http://schemas.openxmlformats.org/officeDocument/2006/relationships/slideLayout" Target="../slideLayouts/slideLayout86.xml"/><Relationship Id="rId62" Type="http://schemas.openxmlformats.org/officeDocument/2006/relationships/slideLayout" Target="../slideLayouts/slideLayout94.xml"/><Relationship Id="rId70" Type="http://schemas.openxmlformats.org/officeDocument/2006/relationships/slideLayout" Target="../slideLayouts/slideLayout102.xml"/><Relationship Id="rId75" Type="http://schemas.openxmlformats.org/officeDocument/2006/relationships/slideLayout" Target="../slideLayouts/slideLayout107.xml"/><Relationship Id="rId83" Type="http://schemas.openxmlformats.org/officeDocument/2006/relationships/slideLayout" Target="../slideLayouts/slideLayout115.xml"/><Relationship Id="rId88" Type="http://schemas.openxmlformats.org/officeDocument/2006/relationships/slideLayout" Target="../slideLayouts/slideLayout120.xml"/><Relationship Id="rId91" Type="http://schemas.openxmlformats.org/officeDocument/2006/relationships/slideLayout" Target="../slideLayouts/slideLayout123.xml"/><Relationship Id="rId96" Type="http://schemas.openxmlformats.org/officeDocument/2006/relationships/slideLayout" Target="../slideLayouts/slideLayout128.xml"/><Relationship Id="rId111" Type="http://schemas.openxmlformats.org/officeDocument/2006/relationships/slideLayout" Target="../slideLayouts/slideLayout143.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5" Type="http://schemas.openxmlformats.org/officeDocument/2006/relationships/slideLayout" Target="../slideLayouts/slideLayout47.xml"/><Relationship Id="rId23" Type="http://schemas.openxmlformats.org/officeDocument/2006/relationships/slideLayout" Target="../slideLayouts/slideLayout55.xml"/><Relationship Id="rId28" Type="http://schemas.openxmlformats.org/officeDocument/2006/relationships/slideLayout" Target="../slideLayouts/slideLayout60.xml"/><Relationship Id="rId36" Type="http://schemas.openxmlformats.org/officeDocument/2006/relationships/slideLayout" Target="../slideLayouts/slideLayout68.xml"/><Relationship Id="rId49" Type="http://schemas.openxmlformats.org/officeDocument/2006/relationships/slideLayout" Target="../slideLayouts/slideLayout81.xml"/><Relationship Id="rId57" Type="http://schemas.openxmlformats.org/officeDocument/2006/relationships/slideLayout" Target="../slideLayouts/slideLayout89.xml"/><Relationship Id="rId106" Type="http://schemas.openxmlformats.org/officeDocument/2006/relationships/slideLayout" Target="../slideLayouts/slideLayout138.xml"/><Relationship Id="rId114" Type="http://schemas.openxmlformats.org/officeDocument/2006/relationships/slideLayout" Target="../slideLayouts/slideLayout146.xml"/><Relationship Id="rId119" Type="http://schemas.openxmlformats.org/officeDocument/2006/relationships/slideLayout" Target="../slideLayouts/slideLayout151.xml"/><Relationship Id="rId10" Type="http://schemas.openxmlformats.org/officeDocument/2006/relationships/slideLayout" Target="../slideLayouts/slideLayout42.xml"/><Relationship Id="rId31" Type="http://schemas.openxmlformats.org/officeDocument/2006/relationships/slideLayout" Target="../slideLayouts/slideLayout63.xml"/><Relationship Id="rId44" Type="http://schemas.openxmlformats.org/officeDocument/2006/relationships/slideLayout" Target="../slideLayouts/slideLayout76.xml"/><Relationship Id="rId52" Type="http://schemas.openxmlformats.org/officeDocument/2006/relationships/slideLayout" Target="../slideLayouts/slideLayout84.xml"/><Relationship Id="rId60" Type="http://schemas.openxmlformats.org/officeDocument/2006/relationships/slideLayout" Target="../slideLayouts/slideLayout92.xml"/><Relationship Id="rId65" Type="http://schemas.openxmlformats.org/officeDocument/2006/relationships/slideLayout" Target="../slideLayouts/slideLayout97.xml"/><Relationship Id="rId73" Type="http://schemas.openxmlformats.org/officeDocument/2006/relationships/slideLayout" Target="../slideLayouts/slideLayout105.xml"/><Relationship Id="rId78" Type="http://schemas.openxmlformats.org/officeDocument/2006/relationships/slideLayout" Target="../slideLayouts/slideLayout110.xml"/><Relationship Id="rId81" Type="http://schemas.openxmlformats.org/officeDocument/2006/relationships/slideLayout" Target="../slideLayouts/slideLayout113.xml"/><Relationship Id="rId86" Type="http://schemas.openxmlformats.org/officeDocument/2006/relationships/slideLayout" Target="../slideLayouts/slideLayout118.xml"/><Relationship Id="rId94" Type="http://schemas.openxmlformats.org/officeDocument/2006/relationships/slideLayout" Target="../slideLayouts/slideLayout126.xml"/><Relationship Id="rId99" Type="http://schemas.openxmlformats.org/officeDocument/2006/relationships/slideLayout" Target="../slideLayouts/slideLayout131.xml"/><Relationship Id="rId101" Type="http://schemas.openxmlformats.org/officeDocument/2006/relationships/slideLayout" Target="../slideLayouts/slideLayout133.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3" Type="http://schemas.openxmlformats.org/officeDocument/2006/relationships/slideLayout" Target="../slideLayouts/slideLayout45.xml"/><Relationship Id="rId18" Type="http://schemas.openxmlformats.org/officeDocument/2006/relationships/slideLayout" Target="../slideLayouts/slideLayout50.xml"/><Relationship Id="rId39" Type="http://schemas.openxmlformats.org/officeDocument/2006/relationships/slideLayout" Target="../slideLayouts/slideLayout71.xml"/><Relationship Id="rId109" Type="http://schemas.openxmlformats.org/officeDocument/2006/relationships/slideLayout" Target="../slideLayouts/slideLayout141.xml"/><Relationship Id="rId34" Type="http://schemas.openxmlformats.org/officeDocument/2006/relationships/slideLayout" Target="../slideLayouts/slideLayout66.xml"/><Relationship Id="rId50" Type="http://schemas.openxmlformats.org/officeDocument/2006/relationships/slideLayout" Target="../slideLayouts/slideLayout82.xml"/><Relationship Id="rId55" Type="http://schemas.openxmlformats.org/officeDocument/2006/relationships/slideLayout" Target="../slideLayouts/slideLayout87.xml"/><Relationship Id="rId76" Type="http://schemas.openxmlformats.org/officeDocument/2006/relationships/slideLayout" Target="../slideLayouts/slideLayout108.xml"/><Relationship Id="rId97" Type="http://schemas.openxmlformats.org/officeDocument/2006/relationships/slideLayout" Target="../slideLayouts/slideLayout129.xml"/><Relationship Id="rId104" Type="http://schemas.openxmlformats.org/officeDocument/2006/relationships/slideLayout" Target="../slideLayouts/slideLayout136.xml"/><Relationship Id="rId120" Type="http://schemas.openxmlformats.org/officeDocument/2006/relationships/theme" Target="../theme/theme3.xml"/><Relationship Id="rId7" Type="http://schemas.openxmlformats.org/officeDocument/2006/relationships/slideLayout" Target="../slideLayouts/slideLayout39.xml"/><Relationship Id="rId71" Type="http://schemas.openxmlformats.org/officeDocument/2006/relationships/slideLayout" Target="../slideLayouts/slideLayout103.xml"/><Relationship Id="rId92" Type="http://schemas.openxmlformats.org/officeDocument/2006/relationships/slideLayout" Target="../slideLayouts/slideLayout124.xml"/><Relationship Id="rId2" Type="http://schemas.openxmlformats.org/officeDocument/2006/relationships/slideLayout" Target="../slideLayouts/slideLayout34.xml"/><Relationship Id="rId29" Type="http://schemas.openxmlformats.org/officeDocument/2006/relationships/slideLayout" Target="../slideLayouts/slideLayout6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60547261"/>
      </p:ext>
    </p:extLst>
  </p:cSld>
  <p:clrMap bg1="lt1" tx1="dk1" bg2="lt2" tx2="dk2" accent1="accent1" accent2="accent2" accent3="accent3" accent4="accent4" accent5="accent5" accent6="accent6" hlink="hlink" folHlink="folHlink"/>
  <p:sldLayoutIdLst>
    <p:sldLayoutId id="2147483688" r:id="rId1"/>
    <p:sldLayoutId id="2147483692" r:id="rId2"/>
    <p:sldLayoutId id="2147483689" r:id="rId3"/>
    <p:sldLayoutId id="2147483693" r:id="rId4"/>
    <p:sldLayoutId id="2147483690" r:id="rId5"/>
    <p:sldLayoutId id="2147483694" r:id="rId6"/>
    <p:sldLayoutId id="2147483691" r:id="rId7"/>
    <p:sldLayoutId id="2147483695" r:id="rId8"/>
    <p:sldLayoutId id="2147483700" r:id="rId9"/>
    <p:sldLayoutId id="2147483696" r:id="rId10"/>
    <p:sldLayoutId id="2147483697" r:id="rId11"/>
    <p:sldLayoutId id="2147483699" r:id="rId12"/>
    <p:sldLayoutId id="2147483702" r:id="rId13"/>
    <p:sldLayoutId id="2147483703" r:id="rId14"/>
    <p:sldLayoutId id="2147483701" r:id="rId15"/>
    <p:sldLayoutId id="2147483698"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26164442"/>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820811854"/>
      </p:ext>
    </p:extLst>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 id="2147483853" r:id="rId12"/>
    <p:sldLayoutId id="2147483854" r:id="rId13"/>
    <p:sldLayoutId id="2147483855" r:id="rId14"/>
    <p:sldLayoutId id="2147483856" r:id="rId15"/>
    <p:sldLayoutId id="2147483857" r:id="rId16"/>
    <p:sldLayoutId id="2147483858" r:id="rId17"/>
    <p:sldLayoutId id="2147483859" r:id="rId18"/>
    <p:sldLayoutId id="2147483860" r:id="rId19"/>
    <p:sldLayoutId id="2147483861" r:id="rId20"/>
    <p:sldLayoutId id="2147483862" r:id="rId21"/>
    <p:sldLayoutId id="2147483863" r:id="rId22"/>
    <p:sldLayoutId id="2147483864" r:id="rId23"/>
    <p:sldLayoutId id="2147483865" r:id="rId24"/>
    <p:sldLayoutId id="2147483866" r:id="rId25"/>
    <p:sldLayoutId id="2147483867" r:id="rId26"/>
    <p:sldLayoutId id="2147483868" r:id="rId27"/>
    <p:sldLayoutId id="2147483869" r:id="rId28"/>
    <p:sldLayoutId id="2147483870" r:id="rId29"/>
    <p:sldLayoutId id="2147483871" r:id="rId30"/>
    <p:sldLayoutId id="2147483872" r:id="rId31"/>
    <p:sldLayoutId id="2147483873" r:id="rId32"/>
    <p:sldLayoutId id="2147483874" r:id="rId33"/>
    <p:sldLayoutId id="2147483875" r:id="rId34"/>
    <p:sldLayoutId id="2147483876" r:id="rId35"/>
    <p:sldLayoutId id="2147483877" r:id="rId36"/>
    <p:sldLayoutId id="2147483878" r:id="rId37"/>
    <p:sldLayoutId id="2147483879" r:id="rId38"/>
    <p:sldLayoutId id="2147483880" r:id="rId39"/>
    <p:sldLayoutId id="2147483881" r:id="rId40"/>
    <p:sldLayoutId id="2147483882" r:id="rId41"/>
    <p:sldLayoutId id="2147483883" r:id="rId42"/>
    <p:sldLayoutId id="2147483884" r:id="rId43"/>
    <p:sldLayoutId id="2147483885" r:id="rId44"/>
    <p:sldLayoutId id="2147483886" r:id="rId45"/>
    <p:sldLayoutId id="2147483887" r:id="rId46"/>
    <p:sldLayoutId id="2147483888" r:id="rId47"/>
    <p:sldLayoutId id="2147483889" r:id="rId48"/>
    <p:sldLayoutId id="2147483890" r:id="rId49"/>
    <p:sldLayoutId id="2147483891" r:id="rId50"/>
    <p:sldLayoutId id="2147483892" r:id="rId51"/>
    <p:sldLayoutId id="2147483893" r:id="rId52"/>
    <p:sldLayoutId id="2147483894" r:id="rId53"/>
    <p:sldLayoutId id="2147483895" r:id="rId54"/>
    <p:sldLayoutId id="2147483896" r:id="rId55"/>
    <p:sldLayoutId id="2147483897" r:id="rId56"/>
    <p:sldLayoutId id="2147483898" r:id="rId57"/>
    <p:sldLayoutId id="2147483899" r:id="rId58"/>
    <p:sldLayoutId id="2147483900" r:id="rId59"/>
    <p:sldLayoutId id="2147483901" r:id="rId60"/>
    <p:sldLayoutId id="2147483902" r:id="rId61"/>
    <p:sldLayoutId id="2147483903" r:id="rId62"/>
    <p:sldLayoutId id="2147483904" r:id="rId63"/>
    <p:sldLayoutId id="2147483905" r:id="rId64"/>
    <p:sldLayoutId id="2147483906" r:id="rId65"/>
    <p:sldLayoutId id="2147483907" r:id="rId66"/>
    <p:sldLayoutId id="2147483908" r:id="rId67"/>
    <p:sldLayoutId id="2147483909" r:id="rId68"/>
    <p:sldLayoutId id="2147483910" r:id="rId69"/>
    <p:sldLayoutId id="2147483911" r:id="rId70"/>
    <p:sldLayoutId id="2147483912" r:id="rId71"/>
    <p:sldLayoutId id="2147483913" r:id="rId72"/>
    <p:sldLayoutId id="2147483914" r:id="rId73"/>
    <p:sldLayoutId id="2147483915" r:id="rId74"/>
    <p:sldLayoutId id="2147483916" r:id="rId75"/>
    <p:sldLayoutId id="2147483917" r:id="rId76"/>
    <p:sldLayoutId id="2147483918" r:id="rId77"/>
    <p:sldLayoutId id="2147483919" r:id="rId78"/>
    <p:sldLayoutId id="2147483920" r:id="rId79"/>
    <p:sldLayoutId id="2147483921" r:id="rId80"/>
    <p:sldLayoutId id="2147483922" r:id="rId81"/>
    <p:sldLayoutId id="2147483923" r:id="rId82"/>
    <p:sldLayoutId id="2147483924" r:id="rId83"/>
    <p:sldLayoutId id="2147483925" r:id="rId84"/>
    <p:sldLayoutId id="2147483926" r:id="rId85"/>
    <p:sldLayoutId id="2147483927" r:id="rId86"/>
    <p:sldLayoutId id="2147483928" r:id="rId87"/>
    <p:sldLayoutId id="2147483929" r:id="rId88"/>
    <p:sldLayoutId id="2147483930" r:id="rId89"/>
    <p:sldLayoutId id="2147483931" r:id="rId90"/>
    <p:sldLayoutId id="2147483932" r:id="rId91"/>
    <p:sldLayoutId id="2147483933" r:id="rId92"/>
    <p:sldLayoutId id="2147483934" r:id="rId93"/>
    <p:sldLayoutId id="2147483935" r:id="rId94"/>
    <p:sldLayoutId id="2147483936" r:id="rId95"/>
    <p:sldLayoutId id="2147483937" r:id="rId96"/>
    <p:sldLayoutId id="2147483938" r:id="rId97"/>
    <p:sldLayoutId id="2147483939" r:id="rId98"/>
    <p:sldLayoutId id="2147483940" r:id="rId99"/>
    <p:sldLayoutId id="2147483941" r:id="rId100"/>
    <p:sldLayoutId id="2147483942" r:id="rId101"/>
    <p:sldLayoutId id="2147483943" r:id="rId102"/>
    <p:sldLayoutId id="2147483944" r:id="rId103"/>
    <p:sldLayoutId id="2147483945" r:id="rId104"/>
    <p:sldLayoutId id="2147483946" r:id="rId105"/>
    <p:sldLayoutId id="2147483947" r:id="rId106"/>
    <p:sldLayoutId id="2147483948" r:id="rId107"/>
    <p:sldLayoutId id="2147483949" r:id="rId108"/>
    <p:sldLayoutId id="2147483950" r:id="rId109"/>
    <p:sldLayoutId id="2147483951" r:id="rId110"/>
    <p:sldLayoutId id="2147483952" r:id="rId111"/>
    <p:sldLayoutId id="2147483953" r:id="rId112"/>
    <p:sldLayoutId id="2147483954" r:id="rId113"/>
    <p:sldLayoutId id="2147483955" r:id="rId114"/>
    <p:sldLayoutId id="2147483956" r:id="rId115"/>
    <p:sldLayoutId id="2147483957" r:id="rId116"/>
    <p:sldLayoutId id="2147483958" r:id="rId117"/>
    <p:sldLayoutId id="2147483959" r:id="rId118"/>
    <p:sldLayoutId id="2147483960" r:id="rId119"/>
  </p:sldLayoutIdLst>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8.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ZA" dirty="0" smtClean="0"/>
              <a:t>Suspensive conditions and the risk of non-compliance </a:t>
            </a:r>
            <a:endParaRPr lang="en-ZA" dirty="0"/>
          </a:p>
        </p:txBody>
      </p:sp>
    </p:spTree>
    <p:extLst>
      <p:ext uri="{BB962C8B-B14F-4D97-AF65-F5344CB8AC3E}">
        <p14:creationId xmlns:p14="http://schemas.microsoft.com/office/powerpoint/2010/main" val="3568809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4865" y="578734"/>
            <a:ext cx="9218645" cy="6008678"/>
          </a:xfrm>
        </p:spPr>
        <p:txBody>
          <a:bodyPr/>
          <a:lstStyle/>
          <a:p>
            <a:pPr algn="ctr">
              <a:lnSpc>
                <a:spcPct val="150000"/>
              </a:lnSpc>
              <a:spcBef>
                <a:spcPts val="600"/>
              </a:spcBef>
              <a:spcAft>
                <a:spcPts val="600"/>
              </a:spcAft>
            </a:pPr>
            <a:r>
              <a:rPr lang="en-ZA" sz="1800" b="1" dirty="0" smtClean="0"/>
              <a:t>DISCLAIMER</a:t>
            </a:r>
            <a:br>
              <a:rPr lang="en-ZA" sz="1800" b="1" dirty="0" smtClean="0"/>
            </a:br>
            <a:r>
              <a:rPr lang="en-ZA" sz="1500" dirty="0"/>
              <a:t/>
            </a:r>
            <a:br>
              <a:rPr lang="en-ZA" sz="1500" dirty="0"/>
            </a:br>
            <a:r>
              <a:rPr lang="en-ZA" sz="1500" dirty="0"/>
              <a:t>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a:t>
            </a:r>
          </a:p>
        </p:txBody>
      </p:sp>
    </p:spTree>
    <p:extLst>
      <p:ext uri="{BB962C8B-B14F-4D97-AF65-F5344CB8AC3E}">
        <p14:creationId xmlns:p14="http://schemas.microsoft.com/office/powerpoint/2010/main" val="2375696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What is a suspensive condition?</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191208"/>
            <a:ext cx="4736360" cy="3964336"/>
          </a:xfrm>
        </p:spPr>
        <p:txBody>
          <a:bodyPr>
            <a:noAutofit/>
          </a:bodyPr>
          <a:lstStyle/>
          <a:p>
            <a:pPr>
              <a:lnSpc>
                <a:spcPct val="200000"/>
              </a:lnSpc>
            </a:pPr>
            <a:r>
              <a:rPr lang="en-ZA" sz="1500" dirty="0"/>
              <a:t>A contractual clause that suspends the enforceability of a contract (or part of it) until a </a:t>
            </a:r>
            <a:r>
              <a:rPr lang="en-ZA" sz="1500" dirty="0" smtClean="0"/>
              <a:t>future certain/uncertain event </a:t>
            </a:r>
            <a:r>
              <a:rPr lang="en-ZA" sz="1500" dirty="0"/>
              <a:t>occurs. </a:t>
            </a:r>
          </a:p>
          <a:p>
            <a:pPr>
              <a:lnSpc>
                <a:spcPct val="200000"/>
              </a:lnSpc>
            </a:pPr>
            <a:r>
              <a:rPr lang="en-ZA" sz="1500" dirty="0"/>
              <a:t>Postpones the operation of the </a:t>
            </a:r>
            <a:r>
              <a:rPr lang="en-ZA" sz="1500" dirty="0" smtClean="0"/>
              <a:t>agreement.</a:t>
            </a:r>
          </a:p>
          <a:p>
            <a:pPr>
              <a:lnSpc>
                <a:spcPct val="200000"/>
              </a:lnSpc>
            </a:pPr>
            <a:r>
              <a:rPr lang="en-ZA" sz="1500" dirty="0" smtClean="0"/>
              <a:t>If not </a:t>
            </a:r>
            <a:r>
              <a:rPr lang="en-ZA" sz="1500" dirty="0"/>
              <a:t>fulfilled, the </a:t>
            </a:r>
            <a:r>
              <a:rPr lang="en-ZA" sz="1500" dirty="0" smtClean="0"/>
              <a:t>agreement </a:t>
            </a:r>
            <a:r>
              <a:rPr lang="en-ZA" sz="1500" dirty="0"/>
              <a:t>is void </a:t>
            </a:r>
            <a:r>
              <a:rPr lang="en-ZA" sz="1500" i="1" dirty="0"/>
              <a:t>ab initio</a:t>
            </a:r>
            <a:r>
              <a:rPr lang="en-ZA" sz="1500" dirty="0"/>
              <a:t>.</a:t>
            </a:r>
          </a:p>
          <a:p>
            <a:pPr>
              <a:lnSpc>
                <a:spcPct val="200000"/>
              </a:lnSpc>
            </a:pPr>
            <a:r>
              <a:rPr lang="en-ZA" sz="1500" dirty="0"/>
              <a:t>Protects parties against uncertainty. </a:t>
            </a:r>
          </a:p>
          <a:p>
            <a:pPr>
              <a:lnSpc>
                <a:spcPct val="200000"/>
              </a:lnSpc>
            </a:pPr>
            <a:r>
              <a:rPr lang="en-ZA" sz="1500" dirty="0"/>
              <a:t>Opposite of a </a:t>
            </a:r>
            <a:r>
              <a:rPr lang="en-ZA" sz="1500" dirty="0" err="1"/>
              <a:t>resolutive</a:t>
            </a:r>
            <a:r>
              <a:rPr lang="en-ZA" sz="1500" dirty="0"/>
              <a:t> condition.</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3" r="11573"/>
          <a:stretch>
            <a:fillRect/>
          </a:stretch>
        </p:blipFill>
        <p:spPr/>
      </p:pic>
    </p:spTree>
    <p:extLst>
      <p:ext uri="{BB962C8B-B14F-4D97-AF65-F5344CB8AC3E}">
        <p14:creationId xmlns:p14="http://schemas.microsoft.com/office/powerpoint/2010/main" val="2478258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5262465" y="578734"/>
            <a:ext cx="6533720" cy="705780"/>
          </a:xfrm>
        </p:spPr>
        <p:txBody>
          <a:bodyPr/>
          <a:lstStyle/>
          <a:p>
            <a:r>
              <a:rPr lang="en-ZA" dirty="0" smtClean="0"/>
              <a:t>Common suspensive conditions</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5178490" y="1116562"/>
            <a:ext cx="6617695" cy="4584441"/>
          </a:xfrm>
        </p:spPr>
        <p:txBody>
          <a:bodyPr>
            <a:noAutofit/>
          </a:bodyPr>
          <a:lstStyle/>
          <a:p>
            <a:pPr marL="0" indent="0">
              <a:lnSpc>
                <a:spcPct val="200000"/>
              </a:lnSpc>
              <a:buNone/>
            </a:pPr>
            <a:r>
              <a:rPr lang="en-ZA" sz="1500" b="1" u="sng" dirty="0"/>
              <a:t>Bond approval: </a:t>
            </a:r>
            <a:endParaRPr lang="en-ZA" sz="1500" b="1" dirty="0"/>
          </a:p>
          <a:p>
            <a:pPr lvl="0">
              <a:lnSpc>
                <a:spcPct val="200000"/>
              </a:lnSpc>
            </a:pPr>
            <a:r>
              <a:rPr lang="en-ZA" sz="1500" dirty="0"/>
              <a:t>The sale is subject to the purchaser securing a loan from a financial institution for a specified amount, usually within a set timeframe.</a:t>
            </a:r>
          </a:p>
          <a:p>
            <a:pPr>
              <a:lnSpc>
                <a:spcPct val="200000"/>
              </a:lnSpc>
            </a:pPr>
            <a:r>
              <a:rPr lang="en-ZA" sz="1500" dirty="0"/>
              <a:t>A typical </a:t>
            </a:r>
            <a:r>
              <a:rPr lang="en-ZA" sz="1500" dirty="0" smtClean="0"/>
              <a:t>clause: </a:t>
            </a:r>
            <a:r>
              <a:rPr lang="en-ZA" sz="1500" dirty="0"/>
              <a:t>‘</a:t>
            </a:r>
            <a:r>
              <a:rPr lang="en-ZA" sz="1500" i="1" dirty="0"/>
              <a:t>This agreement is subject to the purchaser obtaining a home loan of R2 million within 30 days.</a:t>
            </a:r>
            <a:r>
              <a:rPr lang="en-ZA" sz="1500" dirty="0"/>
              <a:t>’</a:t>
            </a:r>
          </a:p>
          <a:p>
            <a:pPr lvl="0">
              <a:lnSpc>
                <a:spcPct val="200000"/>
              </a:lnSpc>
            </a:pPr>
            <a:r>
              <a:rPr lang="en-ZA" sz="1500" dirty="0"/>
              <a:t>Until the bond is granted, the agreement is suspended.</a:t>
            </a:r>
          </a:p>
          <a:p>
            <a:pPr lvl="0">
              <a:lnSpc>
                <a:spcPct val="200000"/>
              </a:lnSpc>
            </a:pPr>
            <a:r>
              <a:rPr lang="en-ZA" sz="1500" dirty="0"/>
              <a:t>Once </a:t>
            </a:r>
            <a:r>
              <a:rPr lang="en-ZA" sz="1500" dirty="0" smtClean="0"/>
              <a:t>approved</a:t>
            </a:r>
            <a:r>
              <a:rPr lang="en-ZA" sz="1500" dirty="0"/>
              <a:t>, the agreement becomes fully enforceable.</a:t>
            </a:r>
          </a:p>
          <a:p>
            <a:pPr lvl="0">
              <a:lnSpc>
                <a:spcPct val="200000"/>
              </a:lnSpc>
            </a:pPr>
            <a:r>
              <a:rPr lang="en-ZA" sz="1500" dirty="0"/>
              <a:t>If declined, the agreement lapses once the time period is up, unless the condition is extended or waived.</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1725" r="21725"/>
          <a:stretch>
            <a:fillRect/>
          </a:stretch>
        </p:blipFill>
        <p:spPr>
          <a:xfrm>
            <a:off x="706438" y="576263"/>
            <a:ext cx="4192587" cy="4945062"/>
          </a:xfrm>
        </p:spPr>
      </p:pic>
    </p:spTree>
    <p:extLst>
      <p:ext uri="{BB962C8B-B14F-4D97-AF65-F5344CB8AC3E}">
        <p14:creationId xmlns:p14="http://schemas.microsoft.com/office/powerpoint/2010/main" val="3420958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Common suspensive conditions</a:t>
            </a:r>
            <a:endParaRPr lang="en-ZA" sz="2400" dirty="0"/>
          </a:p>
        </p:txBody>
      </p:sp>
      <p:sp>
        <p:nvSpPr>
          <p:cNvPr id="2" name="Text Placeholder 1"/>
          <p:cNvSpPr>
            <a:spLocks noGrp="1"/>
          </p:cNvSpPr>
          <p:nvPr>
            <p:ph type="body" sz="quarter" idx="4294967295"/>
          </p:nvPr>
        </p:nvSpPr>
        <p:spPr>
          <a:xfrm>
            <a:off x="796924" y="1176533"/>
            <a:ext cx="5090691" cy="5073650"/>
          </a:xfrm>
        </p:spPr>
        <p:txBody>
          <a:bodyPr>
            <a:normAutofit/>
          </a:bodyPr>
          <a:lstStyle/>
          <a:p>
            <a:pPr marL="0" indent="0">
              <a:lnSpc>
                <a:spcPct val="210000"/>
              </a:lnSpc>
              <a:buNone/>
            </a:pPr>
            <a:r>
              <a:rPr lang="en-ZA" sz="1500" b="1" u="sng" dirty="0"/>
              <a:t>Sale of purchaser’s existing </a:t>
            </a:r>
            <a:r>
              <a:rPr lang="en-ZA" sz="1500" b="1" u="sng" dirty="0" smtClean="0"/>
              <a:t>property</a:t>
            </a:r>
            <a:endParaRPr lang="en-ZA" sz="1500" b="1" dirty="0"/>
          </a:p>
          <a:p>
            <a:pPr lvl="0">
              <a:lnSpc>
                <a:spcPct val="210000"/>
              </a:lnSpc>
            </a:pPr>
            <a:r>
              <a:rPr lang="en-ZA" sz="1500" dirty="0"/>
              <a:t>The new sale is suspended until the old property is sold within an agreed timeframe.</a:t>
            </a:r>
            <a:endParaRPr lang="en-ZA" sz="1500" u="sng" dirty="0"/>
          </a:p>
          <a:p>
            <a:pPr marL="0" indent="0">
              <a:lnSpc>
                <a:spcPct val="210000"/>
              </a:lnSpc>
              <a:buNone/>
            </a:pPr>
            <a:r>
              <a:rPr lang="en-ZA" sz="1500" b="1" u="sng" dirty="0"/>
              <a:t>Subject to consents or </a:t>
            </a:r>
            <a:r>
              <a:rPr lang="en-ZA" sz="1500" b="1" u="sng" dirty="0" smtClean="0"/>
              <a:t>approvals</a:t>
            </a:r>
            <a:endParaRPr lang="en-ZA" sz="1500" b="1" dirty="0"/>
          </a:p>
          <a:p>
            <a:pPr lvl="0">
              <a:lnSpc>
                <a:spcPct val="210000"/>
              </a:lnSpc>
            </a:pPr>
            <a:r>
              <a:rPr lang="en-ZA" sz="1500" dirty="0"/>
              <a:t>Certain properties require consent from a body corporate, homeowners’ association, or government authority before transfer. </a:t>
            </a:r>
          </a:p>
          <a:p>
            <a:pPr lvl="0">
              <a:lnSpc>
                <a:spcPct val="210000"/>
              </a:lnSpc>
            </a:pPr>
            <a:r>
              <a:rPr lang="en-ZA" sz="1500" dirty="0"/>
              <a:t>The sale agreement may be suspended until the necessary consent is obtained.</a:t>
            </a:r>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76533"/>
            <a:ext cx="5507353" cy="5073650"/>
          </a:xfrm>
        </p:spPr>
        <p:txBody>
          <a:bodyPr>
            <a:normAutofit/>
          </a:bodyPr>
          <a:lstStyle/>
          <a:p>
            <a:pPr marL="0" indent="0">
              <a:lnSpc>
                <a:spcPct val="210000"/>
              </a:lnSpc>
              <a:buNone/>
            </a:pPr>
            <a:r>
              <a:rPr lang="en-ZA" sz="1500" b="1" u="sng" dirty="0"/>
              <a:t>Other </a:t>
            </a:r>
            <a:r>
              <a:rPr lang="en-ZA" sz="1500" b="1" u="sng" dirty="0" smtClean="0"/>
              <a:t>conditions</a:t>
            </a:r>
            <a:endParaRPr lang="en-ZA" sz="1500" b="1" dirty="0"/>
          </a:p>
          <a:p>
            <a:pPr marL="0" indent="0">
              <a:lnSpc>
                <a:spcPct val="210000"/>
              </a:lnSpc>
              <a:buNone/>
            </a:pPr>
            <a:r>
              <a:rPr lang="en-ZA" sz="1500" dirty="0"/>
              <a:t>In some cases, parties may agree on unique suspensive conditions, such as:</a:t>
            </a:r>
          </a:p>
          <a:p>
            <a:pPr lvl="0">
              <a:lnSpc>
                <a:spcPct val="210000"/>
              </a:lnSpc>
            </a:pPr>
            <a:r>
              <a:rPr lang="en-ZA" sz="1500" dirty="0"/>
              <a:t>The approval of building plans;</a:t>
            </a:r>
          </a:p>
          <a:p>
            <a:pPr lvl="0">
              <a:lnSpc>
                <a:spcPct val="210000"/>
              </a:lnSpc>
            </a:pPr>
            <a:r>
              <a:rPr lang="en-ZA" sz="1500" dirty="0"/>
              <a:t>Rezoning or subdivision approval; or</a:t>
            </a:r>
          </a:p>
          <a:p>
            <a:pPr lvl="0">
              <a:lnSpc>
                <a:spcPct val="210000"/>
              </a:lnSpc>
            </a:pPr>
            <a:r>
              <a:rPr lang="en-ZA" sz="1500" dirty="0"/>
              <a:t>Due diligence investigations (especially if the purchaser intends to develop).</a:t>
            </a:r>
          </a:p>
        </p:txBody>
      </p:sp>
    </p:spTree>
    <p:extLst>
      <p:ext uri="{BB962C8B-B14F-4D97-AF65-F5344CB8AC3E}">
        <p14:creationId xmlns:p14="http://schemas.microsoft.com/office/powerpoint/2010/main" val="35630710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US" sz="2400" dirty="0"/>
              <a:t>The consequences of non-compliance </a:t>
            </a:r>
            <a:endParaRPr lang="en-ZA" sz="2400" dirty="0"/>
          </a:p>
        </p:txBody>
      </p:sp>
      <p:sp>
        <p:nvSpPr>
          <p:cNvPr id="2" name="Text Placeholder 1"/>
          <p:cNvSpPr>
            <a:spLocks noGrp="1"/>
          </p:cNvSpPr>
          <p:nvPr>
            <p:ph type="body" sz="quarter" idx="4294967295"/>
          </p:nvPr>
        </p:nvSpPr>
        <p:spPr>
          <a:xfrm>
            <a:off x="796924" y="1176533"/>
            <a:ext cx="5090691" cy="5073650"/>
          </a:xfrm>
        </p:spPr>
        <p:txBody>
          <a:bodyPr>
            <a:normAutofit/>
          </a:bodyPr>
          <a:lstStyle/>
          <a:p>
            <a:pPr marL="0" indent="0">
              <a:lnSpc>
                <a:spcPct val="200000"/>
              </a:lnSpc>
              <a:buNone/>
            </a:pPr>
            <a:r>
              <a:rPr lang="en-ZA" sz="1500" b="1" u="sng" dirty="0"/>
              <a:t>The agreement lapses</a:t>
            </a:r>
          </a:p>
          <a:p>
            <a:pPr>
              <a:lnSpc>
                <a:spcPct val="200000"/>
              </a:lnSpc>
            </a:pPr>
            <a:r>
              <a:rPr lang="en-ZA" sz="1500" dirty="0"/>
              <a:t>If the suspensive condition is not fulfilled within the specified time, the agreement is void </a:t>
            </a:r>
            <a:r>
              <a:rPr lang="en-ZA" sz="1500" i="1" dirty="0"/>
              <a:t>ab initio</a:t>
            </a:r>
            <a:r>
              <a:rPr lang="en-ZA" sz="1500" dirty="0"/>
              <a:t>.</a:t>
            </a:r>
          </a:p>
          <a:p>
            <a:pPr lvl="0">
              <a:lnSpc>
                <a:spcPct val="200000"/>
              </a:lnSpc>
            </a:pPr>
            <a:r>
              <a:rPr lang="en-ZA" sz="1500" dirty="0"/>
              <a:t>Neither party can insist on transfer, demand payment, or enforce performance.</a:t>
            </a:r>
          </a:p>
          <a:p>
            <a:pPr lvl="0">
              <a:lnSpc>
                <a:spcPct val="200000"/>
              </a:lnSpc>
            </a:pPr>
            <a:r>
              <a:rPr lang="en-ZA" sz="1500" dirty="0"/>
              <a:t>Revival is not possible.</a:t>
            </a:r>
          </a:p>
          <a:p>
            <a:pPr>
              <a:lnSpc>
                <a:spcPct val="200000"/>
              </a:lnSpc>
            </a:pPr>
            <a:r>
              <a:rPr lang="en-ZA" sz="1500" dirty="0"/>
              <a:t>This amounts to a failed deal and no commission.</a:t>
            </a:r>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76533"/>
            <a:ext cx="5507353" cy="5073650"/>
          </a:xfrm>
        </p:spPr>
        <p:txBody>
          <a:bodyPr>
            <a:normAutofit/>
          </a:bodyPr>
          <a:lstStyle/>
          <a:p>
            <a:pPr marL="0" indent="0">
              <a:lnSpc>
                <a:spcPct val="200000"/>
              </a:lnSpc>
              <a:buNone/>
            </a:pPr>
            <a:r>
              <a:rPr lang="en-ZA" sz="1500" b="1" u="sng" dirty="0"/>
              <a:t>The deposit must be returned</a:t>
            </a:r>
          </a:p>
          <a:p>
            <a:pPr>
              <a:lnSpc>
                <a:spcPct val="200000"/>
              </a:lnSpc>
            </a:pPr>
            <a:r>
              <a:rPr lang="en-ZA" sz="1500" dirty="0"/>
              <a:t>The deposit must be refunded to the purchaser.</a:t>
            </a:r>
          </a:p>
          <a:p>
            <a:pPr>
              <a:lnSpc>
                <a:spcPct val="200000"/>
              </a:lnSpc>
            </a:pPr>
            <a:r>
              <a:rPr lang="en-ZA" sz="1500" dirty="0"/>
              <a:t>A seller cannot retain funds because there is no valid agreement</a:t>
            </a:r>
            <a:r>
              <a:rPr lang="en-ZA" sz="1500" dirty="0" smtClean="0"/>
              <a:t>.</a:t>
            </a:r>
          </a:p>
          <a:p>
            <a:pPr marL="0" indent="0">
              <a:lnSpc>
                <a:spcPct val="200000"/>
              </a:lnSpc>
              <a:buNone/>
            </a:pPr>
            <a:r>
              <a:rPr lang="en-ZA" sz="1500" b="1" u="sng" dirty="0" smtClean="0"/>
              <a:t>Damages?</a:t>
            </a:r>
          </a:p>
          <a:p>
            <a:pPr>
              <a:lnSpc>
                <a:spcPct val="200000"/>
              </a:lnSpc>
            </a:pPr>
            <a:r>
              <a:rPr lang="en-ZA" sz="1500" dirty="0" smtClean="0"/>
              <a:t>Can’t typically claim damages, unless the purchaser deliberately prevented fulfilment.</a:t>
            </a:r>
            <a:endParaRPr lang="en-ZA" sz="1500" dirty="0"/>
          </a:p>
        </p:txBody>
      </p:sp>
    </p:spTree>
    <p:extLst>
      <p:ext uri="{BB962C8B-B14F-4D97-AF65-F5344CB8AC3E}">
        <p14:creationId xmlns:p14="http://schemas.microsoft.com/office/powerpoint/2010/main" val="1724849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US" sz="2400" dirty="0"/>
              <a:t>The consequences of non-compliance </a:t>
            </a:r>
            <a:endParaRPr lang="en-ZA" sz="2400" dirty="0"/>
          </a:p>
        </p:txBody>
      </p:sp>
      <p:sp>
        <p:nvSpPr>
          <p:cNvPr id="2" name="Text Placeholder 1"/>
          <p:cNvSpPr>
            <a:spLocks noGrp="1"/>
          </p:cNvSpPr>
          <p:nvPr>
            <p:ph type="body" sz="quarter" idx="4294967295"/>
          </p:nvPr>
        </p:nvSpPr>
        <p:spPr>
          <a:xfrm>
            <a:off x="796924" y="1177409"/>
            <a:ext cx="5090691" cy="5073650"/>
          </a:xfrm>
        </p:spPr>
        <p:txBody>
          <a:bodyPr>
            <a:normAutofit/>
          </a:bodyPr>
          <a:lstStyle/>
          <a:p>
            <a:pPr marL="0" indent="0">
              <a:lnSpc>
                <a:spcPct val="150000"/>
              </a:lnSpc>
              <a:buNone/>
            </a:pPr>
            <a:r>
              <a:rPr lang="en-ZA" sz="1500" b="1" u="sng" dirty="0"/>
              <a:t>Wasted time and </a:t>
            </a:r>
            <a:r>
              <a:rPr lang="en-ZA" sz="1500" b="1" u="sng" dirty="0" smtClean="0"/>
              <a:t>resources</a:t>
            </a:r>
          </a:p>
          <a:p>
            <a:pPr marL="0" indent="0">
              <a:lnSpc>
                <a:spcPct val="150000"/>
              </a:lnSpc>
              <a:buNone/>
            </a:pPr>
            <a:r>
              <a:rPr lang="en-ZA" sz="1500" u="sng" dirty="0" smtClean="0"/>
              <a:t>For sellers, non-compliance </a:t>
            </a:r>
            <a:r>
              <a:rPr lang="en-ZA" sz="1500" u="sng" dirty="0"/>
              <a:t>often </a:t>
            </a:r>
            <a:r>
              <a:rPr lang="en-ZA" sz="1500" u="sng" dirty="0" smtClean="0"/>
              <a:t>causes:</a:t>
            </a:r>
          </a:p>
          <a:p>
            <a:pPr>
              <a:lnSpc>
                <a:spcPct val="150000"/>
              </a:lnSpc>
            </a:pPr>
            <a:r>
              <a:rPr lang="en-ZA" sz="1500" dirty="0"/>
              <a:t>S</a:t>
            </a:r>
            <a:r>
              <a:rPr lang="en-ZA" sz="1500" dirty="0" smtClean="0"/>
              <a:t>ignificant delays.</a:t>
            </a:r>
            <a:endParaRPr lang="en-ZA" sz="1500" dirty="0"/>
          </a:p>
          <a:p>
            <a:pPr lvl="0">
              <a:lnSpc>
                <a:spcPct val="150000"/>
              </a:lnSpc>
            </a:pPr>
            <a:r>
              <a:rPr lang="en-ZA" sz="1500" dirty="0"/>
              <a:t>Loss of valuable time in the property </a:t>
            </a:r>
            <a:r>
              <a:rPr lang="en-ZA" sz="1500" dirty="0" smtClean="0"/>
              <a:t>market.</a:t>
            </a:r>
            <a:endParaRPr lang="en-ZA" sz="1500" dirty="0"/>
          </a:p>
          <a:p>
            <a:pPr lvl="0">
              <a:lnSpc>
                <a:spcPct val="150000"/>
              </a:lnSpc>
            </a:pPr>
            <a:r>
              <a:rPr lang="en-ZA" sz="1500" dirty="0"/>
              <a:t>Missed opportunities with alternative </a:t>
            </a:r>
            <a:r>
              <a:rPr lang="en-ZA" sz="1500" dirty="0" smtClean="0"/>
              <a:t>purchasers.</a:t>
            </a:r>
          </a:p>
          <a:p>
            <a:pPr lvl="0">
              <a:lnSpc>
                <a:spcPct val="150000"/>
              </a:lnSpc>
            </a:pPr>
            <a:r>
              <a:rPr lang="en-ZA" sz="1500" dirty="0" smtClean="0"/>
              <a:t>Being </a:t>
            </a:r>
            <a:r>
              <a:rPr lang="en-ZA" sz="1500" dirty="0"/>
              <a:t>forced to start the marketing process from </a:t>
            </a:r>
            <a:r>
              <a:rPr lang="en-ZA" sz="1500" dirty="0" smtClean="0"/>
              <a:t>scratch.</a:t>
            </a:r>
          </a:p>
          <a:p>
            <a:pPr lvl="0">
              <a:lnSpc>
                <a:spcPct val="150000"/>
              </a:lnSpc>
            </a:pPr>
            <a:endParaRPr lang="en-ZA" sz="1500" dirty="0" smtClean="0"/>
          </a:p>
          <a:p>
            <a:pPr>
              <a:lnSpc>
                <a:spcPct val="150000"/>
              </a:lnSpc>
            </a:pPr>
            <a:endParaRPr lang="en-ZA" sz="1500" dirty="0"/>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77409"/>
            <a:ext cx="5507353" cy="5073650"/>
          </a:xfrm>
        </p:spPr>
        <p:txBody>
          <a:bodyPr>
            <a:normAutofit/>
          </a:bodyPr>
          <a:lstStyle/>
          <a:p>
            <a:pPr marL="0" lvl="0" indent="0">
              <a:lnSpc>
                <a:spcPct val="150000"/>
              </a:lnSpc>
              <a:buNone/>
            </a:pPr>
            <a:r>
              <a:rPr lang="en-ZA" sz="1500" u="sng" dirty="0"/>
              <a:t>For purchasers, this might mean:</a:t>
            </a:r>
          </a:p>
          <a:p>
            <a:pPr>
              <a:lnSpc>
                <a:spcPct val="150000"/>
              </a:lnSpc>
            </a:pPr>
            <a:r>
              <a:rPr lang="en-ZA" sz="1500" dirty="0"/>
              <a:t>Losing the property to another purchaser; or</a:t>
            </a:r>
          </a:p>
          <a:p>
            <a:pPr marL="285750" lvl="1">
              <a:lnSpc>
                <a:spcPct val="150000"/>
              </a:lnSpc>
              <a:spcBef>
                <a:spcPts val="1000"/>
              </a:spcBef>
            </a:pPr>
            <a:r>
              <a:rPr lang="en-ZA" sz="1500" dirty="0"/>
              <a:t>Wasting money and time on applying for a bond, appointing an expert to inspect the property, etc.</a:t>
            </a:r>
          </a:p>
          <a:p>
            <a:pPr marL="0" lvl="1" indent="0">
              <a:lnSpc>
                <a:spcPct val="150000"/>
              </a:lnSpc>
              <a:spcBef>
                <a:spcPts val="1000"/>
              </a:spcBef>
              <a:buNone/>
            </a:pPr>
            <a:endParaRPr lang="en-ZA" sz="1500" dirty="0"/>
          </a:p>
          <a:p>
            <a:pPr marL="0" lvl="1" indent="0">
              <a:lnSpc>
                <a:spcPct val="150000"/>
              </a:lnSpc>
              <a:spcBef>
                <a:spcPts val="1000"/>
              </a:spcBef>
              <a:buNone/>
            </a:pPr>
            <a:r>
              <a:rPr lang="en-ZA" sz="1500" u="sng" dirty="0" smtClean="0"/>
              <a:t>For </a:t>
            </a:r>
            <a:r>
              <a:rPr lang="en-ZA" sz="1500" u="sng" dirty="0"/>
              <a:t>agents, </a:t>
            </a:r>
            <a:r>
              <a:rPr lang="en-ZA" sz="1500" u="sng" dirty="0" smtClean="0"/>
              <a:t>it means</a:t>
            </a:r>
            <a:r>
              <a:rPr lang="en-ZA" sz="1500" u="sng" dirty="0"/>
              <a:t>:</a:t>
            </a:r>
          </a:p>
          <a:p>
            <a:pPr lvl="0">
              <a:lnSpc>
                <a:spcPct val="150000"/>
              </a:lnSpc>
            </a:pPr>
            <a:r>
              <a:rPr lang="en-ZA" sz="1500" dirty="0"/>
              <a:t>Lost commission;</a:t>
            </a:r>
          </a:p>
          <a:p>
            <a:pPr lvl="0">
              <a:lnSpc>
                <a:spcPct val="150000"/>
              </a:lnSpc>
            </a:pPr>
            <a:r>
              <a:rPr lang="en-ZA" sz="1500" dirty="0"/>
              <a:t>Frustrated clients;</a:t>
            </a:r>
          </a:p>
          <a:p>
            <a:pPr lvl="0">
              <a:lnSpc>
                <a:spcPct val="150000"/>
              </a:lnSpc>
            </a:pPr>
            <a:r>
              <a:rPr lang="en-ZA" sz="1500" dirty="0"/>
              <a:t>Loss of trust/future business; and </a:t>
            </a:r>
          </a:p>
          <a:p>
            <a:pPr lvl="0">
              <a:lnSpc>
                <a:spcPct val="150000"/>
              </a:lnSpc>
            </a:pPr>
            <a:r>
              <a:rPr lang="en-ZA" sz="1500" dirty="0"/>
              <a:t>Potential reputational harm.</a:t>
            </a:r>
          </a:p>
        </p:txBody>
      </p:sp>
    </p:spTree>
    <p:extLst>
      <p:ext uri="{BB962C8B-B14F-4D97-AF65-F5344CB8AC3E}">
        <p14:creationId xmlns:p14="http://schemas.microsoft.com/office/powerpoint/2010/main" val="4066476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5533053" y="578734"/>
            <a:ext cx="6263132" cy="705780"/>
          </a:xfrm>
        </p:spPr>
        <p:txBody>
          <a:bodyPr/>
          <a:lstStyle/>
          <a:p>
            <a:pPr lvl="0"/>
            <a:r>
              <a:rPr lang="en-ZA" dirty="0" smtClean="0"/>
              <a:t>The consequences of non-compliance</a:t>
            </a:r>
            <a:endParaRPr lang="en-ZA"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5533053" y="1135224"/>
            <a:ext cx="6263132" cy="4593772"/>
          </a:xfrm>
        </p:spPr>
        <p:txBody>
          <a:bodyPr>
            <a:noAutofit/>
          </a:bodyPr>
          <a:lstStyle/>
          <a:p>
            <a:pPr marL="0" indent="0">
              <a:lnSpc>
                <a:spcPct val="200000"/>
              </a:lnSpc>
              <a:buNone/>
            </a:pPr>
            <a:r>
              <a:rPr lang="en-ZA" sz="1500" b="1" u="sng" dirty="0" smtClean="0"/>
              <a:t>Disputes</a:t>
            </a:r>
            <a:endParaRPr lang="en-ZA" sz="1500" b="1" u="sng" dirty="0"/>
          </a:p>
          <a:p>
            <a:pPr>
              <a:lnSpc>
                <a:spcPct val="200000"/>
              </a:lnSpc>
            </a:pPr>
            <a:r>
              <a:rPr lang="en-ZA" sz="1500" dirty="0"/>
              <a:t>Non-compliance often leads to arguments about what </a:t>
            </a:r>
            <a:r>
              <a:rPr lang="en-ZA" sz="1500" dirty="0" smtClean="0"/>
              <a:t>was </a:t>
            </a:r>
            <a:r>
              <a:rPr lang="en-ZA" sz="1500" dirty="0"/>
              <a:t>required.</a:t>
            </a:r>
          </a:p>
          <a:p>
            <a:pPr>
              <a:lnSpc>
                <a:spcPct val="200000"/>
              </a:lnSpc>
            </a:pPr>
            <a:r>
              <a:rPr lang="en-ZA" sz="1500" dirty="0"/>
              <a:t>Suspensive conditions must be clearly drafted to avoid ambiguity, disputes, and unwanted costs.</a:t>
            </a:r>
          </a:p>
          <a:p>
            <a:pPr marL="0" indent="0">
              <a:lnSpc>
                <a:spcPct val="200000"/>
              </a:lnSpc>
              <a:buNone/>
            </a:pPr>
            <a:r>
              <a:rPr lang="en-ZA" sz="1500" b="1" u="sng" dirty="0"/>
              <a:t>Linked </a:t>
            </a:r>
            <a:r>
              <a:rPr lang="en-ZA" sz="1500" b="1" u="sng" dirty="0" smtClean="0"/>
              <a:t>transactions</a:t>
            </a:r>
            <a:endParaRPr lang="en-ZA" sz="1500" b="1" u="sng" dirty="0"/>
          </a:p>
          <a:p>
            <a:pPr>
              <a:lnSpc>
                <a:spcPct val="200000"/>
              </a:lnSpc>
            </a:pPr>
            <a:r>
              <a:rPr lang="en-ZA" sz="1500" dirty="0"/>
              <a:t>In practice, many property deals are linked.</a:t>
            </a:r>
          </a:p>
          <a:p>
            <a:pPr>
              <a:lnSpc>
                <a:spcPct val="200000"/>
              </a:lnSpc>
            </a:pPr>
            <a:r>
              <a:rPr lang="en-ZA" sz="1500" dirty="0"/>
              <a:t>Non-compliance with the first agreement’s suspensive condition can cause a domino effect, which collapses several deals at once.</a:t>
            </a:r>
          </a:p>
        </p:txBody>
      </p:sp>
      <p:pic>
        <p:nvPicPr>
          <p:cNvPr id="8" name="Picture Placeholder 7"/>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84" r="11584"/>
          <a:stretch>
            <a:fillRect/>
          </a:stretch>
        </p:blipFill>
        <p:spPr>
          <a:xfrm>
            <a:off x="705955" y="576263"/>
            <a:ext cx="4472535" cy="4945644"/>
          </a:xfrm>
        </p:spPr>
      </p:pic>
    </p:spTree>
    <p:extLst>
      <p:ext uri="{BB962C8B-B14F-4D97-AF65-F5344CB8AC3E}">
        <p14:creationId xmlns:p14="http://schemas.microsoft.com/office/powerpoint/2010/main" val="19792596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793102" y="578734"/>
            <a:ext cx="11003083" cy="705780"/>
          </a:xfrm>
        </p:spPr>
        <p:txBody>
          <a:bodyPr/>
          <a:lstStyle/>
          <a:p>
            <a:r>
              <a:rPr lang="en-GB" dirty="0" smtClean="0"/>
              <a:t>The consequences of non-compliance</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90465" y="1200537"/>
            <a:ext cx="11105720" cy="4976328"/>
          </a:xfrm>
        </p:spPr>
        <p:txBody>
          <a:bodyPr>
            <a:normAutofit/>
          </a:bodyPr>
          <a:lstStyle/>
          <a:p>
            <a:pPr marL="0" indent="0">
              <a:lnSpc>
                <a:spcPct val="200000"/>
              </a:lnSpc>
              <a:buNone/>
            </a:pPr>
            <a:r>
              <a:rPr lang="en-ZA" sz="1500" b="1" u="sng" dirty="0"/>
              <a:t>Deemed </a:t>
            </a:r>
            <a:r>
              <a:rPr lang="en-ZA" sz="1500" b="1" u="sng" dirty="0" smtClean="0"/>
              <a:t>fulfilment</a:t>
            </a:r>
            <a:endParaRPr lang="en-ZA" sz="1500" b="1" u="sng" dirty="0"/>
          </a:p>
          <a:p>
            <a:pPr>
              <a:lnSpc>
                <a:spcPct val="200000"/>
              </a:lnSpc>
            </a:pPr>
            <a:r>
              <a:rPr lang="en-ZA" sz="1500" dirty="0"/>
              <a:t>If a party acts in bad faith by not taking genuine steps to fulfil a suspensive condition, they may </a:t>
            </a:r>
            <a:r>
              <a:rPr lang="en-ZA" sz="1500" dirty="0" smtClean="0"/>
              <a:t>be liable. </a:t>
            </a:r>
            <a:r>
              <a:rPr lang="en-ZA" sz="1500" dirty="0"/>
              <a:t>For example:</a:t>
            </a:r>
          </a:p>
          <a:p>
            <a:pPr lvl="1">
              <a:lnSpc>
                <a:spcPct val="200000"/>
              </a:lnSpc>
              <a:buFont typeface="Wingdings" panose="05000000000000000000" pitchFamily="2" charset="2"/>
              <a:buChar char="ü"/>
            </a:pPr>
            <a:r>
              <a:rPr lang="en-ZA" sz="1500" dirty="0"/>
              <a:t>A purchaser signs subject to bond approval but never applies for a loan; or</a:t>
            </a:r>
          </a:p>
          <a:p>
            <a:pPr lvl="1">
              <a:lnSpc>
                <a:spcPct val="200000"/>
              </a:lnSpc>
              <a:buFont typeface="Wingdings" panose="05000000000000000000" pitchFamily="2" charset="2"/>
              <a:buChar char="ü"/>
            </a:pPr>
            <a:r>
              <a:rPr lang="en-ZA" sz="1500" dirty="0"/>
              <a:t>A purchaser signs subject to selling their property but makes no effort to list or market it.</a:t>
            </a:r>
          </a:p>
          <a:p>
            <a:pPr>
              <a:lnSpc>
                <a:spcPct val="200000"/>
              </a:lnSpc>
            </a:pPr>
            <a:r>
              <a:rPr lang="en-ZA" sz="1500" dirty="0" smtClean="0"/>
              <a:t>A condition </a:t>
            </a:r>
            <a:r>
              <a:rPr lang="en-ZA" sz="1500" dirty="0"/>
              <a:t>is deemed to have been fulfilled if a party deliberately prevents </a:t>
            </a:r>
            <a:r>
              <a:rPr lang="en-ZA" sz="1500" dirty="0" smtClean="0"/>
              <a:t>its fulfilment to </a:t>
            </a:r>
            <a:r>
              <a:rPr lang="en-ZA" sz="1500" dirty="0"/>
              <a:t>avoid being bound by </a:t>
            </a:r>
            <a:r>
              <a:rPr lang="en-ZA" sz="1500" dirty="0" smtClean="0"/>
              <a:t>the agreement</a:t>
            </a:r>
            <a:r>
              <a:rPr lang="en-ZA" sz="1500" dirty="0"/>
              <a:t>.</a:t>
            </a:r>
          </a:p>
          <a:p>
            <a:pPr>
              <a:lnSpc>
                <a:spcPct val="200000"/>
              </a:lnSpc>
            </a:pPr>
            <a:r>
              <a:rPr lang="en-ZA" sz="1500" dirty="0"/>
              <a:t>The party in whose favour the suspensive condition operates is required to take all reasonable steps to fulfil that condition.</a:t>
            </a:r>
          </a:p>
          <a:p>
            <a:pPr>
              <a:lnSpc>
                <a:spcPct val="200000"/>
              </a:lnSpc>
            </a:pPr>
            <a:r>
              <a:rPr lang="en-ZA" sz="1500" dirty="0"/>
              <a:t>If the purchaser does not do so, the agreement will come into existence and they’ll be </a:t>
            </a:r>
            <a:r>
              <a:rPr lang="en-ZA" sz="1500" dirty="0" smtClean="0"/>
              <a:t>bound.</a:t>
            </a:r>
            <a:endParaRPr lang="en-ZA" sz="1500" dirty="0"/>
          </a:p>
          <a:p>
            <a:pPr lvl="0">
              <a:lnSpc>
                <a:spcPct val="150000"/>
              </a:lnSpc>
            </a:pPr>
            <a:endParaRPr lang="en-ZA" dirty="0"/>
          </a:p>
        </p:txBody>
      </p:sp>
    </p:spTree>
    <p:extLst>
      <p:ext uri="{BB962C8B-B14F-4D97-AF65-F5344CB8AC3E}">
        <p14:creationId xmlns:p14="http://schemas.microsoft.com/office/powerpoint/2010/main" val="2627406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5682342" y="578734"/>
            <a:ext cx="6113843" cy="705780"/>
          </a:xfrm>
        </p:spPr>
        <p:txBody>
          <a:bodyPr/>
          <a:lstStyle/>
          <a:p>
            <a:r>
              <a:rPr lang="en-ZA" dirty="0" smtClean="0"/>
              <a:t>Practical example 1</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5598367" y="1027656"/>
            <a:ext cx="6197817" cy="4645355"/>
          </a:xfrm>
        </p:spPr>
        <p:txBody>
          <a:bodyPr>
            <a:normAutofit/>
          </a:bodyPr>
          <a:lstStyle/>
          <a:p>
            <a:pPr>
              <a:lnSpc>
                <a:spcPct val="200000"/>
              </a:lnSpc>
            </a:pPr>
            <a:r>
              <a:rPr lang="en-ZA" sz="1500" dirty="0" smtClean="0"/>
              <a:t>If a </a:t>
            </a:r>
            <a:r>
              <a:rPr lang="en-ZA" sz="1500" dirty="0"/>
              <a:t>sale agreement is subject to the purchaser obtaining bond approval, they’re obliged to take all reasonable steps to fulfil the condition.</a:t>
            </a:r>
          </a:p>
          <a:p>
            <a:pPr>
              <a:lnSpc>
                <a:spcPct val="200000"/>
              </a:lnSpc>
            </a:pPr>
            <a:r>
              <a:rPr lang="en-ZA" sz="1500" dirty="0"/>
              <a:t>In practice, the purchaser is required to:</a:t>
            </a:r>
          </a:p>
          <a:p>
            <a:pPr lvl="1">
              <a:lnSpc>
                <a:spcPct val="200000"/>
              </a:lnSpc>
              <a:spcBef>
                <a:spcPts val="1000"/>
              </a:spcBef>
              <a:buFont typeface="Wingdings" panose="05000000000000000000" pitchFamily="2" charset="2"/>
              <a:buChar char="ü"/>
            </a:pPr>
            <a:r>
              <a:rPr lang="en-ZA" sz="1500" dirty="0"/>
              <a:t>Actively apply for the bond within a reasonable time and submit all requisite documentation to the financial institution; and</a:t>
            </a:r>
          </a:p>
          <a:p>
            <a:pPr lvl="1">
              <a:lnSpc>
                <a:spcPct val="200000"/>
              </a:lnSpc>
              <a:spcBef>
                <a:spcPts val="1000"/>
              </a:spcBef>
              <a:buFont typeface="Wingdings" panose="05000000000000000000" pitchFamily="2" charset="2"/>
              <a:buChar char="ü"/>
            </a:pPr>
            <a:r>
              <a:rPr lang="en-ZA" sz="1500" dirty="0"/>
              <a:t>Provide accurate information so that the financial institution can properly determine whether or not to grant approval.</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66" r="11566"/>
          <a:stretch>
            <a:fillRect/>
          </a:stretch>
        </p:blipFill>
        <p:spPr>
          <a:xfrm>
            <a:off x="705956" y="576263"/>
            <a:ext cx="4444542" cy="4945644"/>
          </a:xfrm>
        </p:spPr>
      </p:pic>
    </p:spTree>
    <p:extLst>
      <p:ext uri="{BB962C8B-B14F-4D97-AF65-F5344CB8AC3E}">
        <p14:creationId xmlns:p14="http://schemas.microsoft.com/office/powerpoint/2010/main" val="42297667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Practical example 2</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4" y="1200538"/>
            <a:ext cx="4864421" cy="4593773"/>
          </a:xfrm>
        </p:spPr>
        <p:txBody>
          <a:bodyPr>
            <a:normAutofit/>
          </a:bodyPr>
          <a:lstStyle/>
          <a:p>
            <a:pPr>
              <a:lnSpc>
                <a:spcPct val="200000"/>
              </a:lnSpc>
            </a:pPr>
            <a:r>
              <a:rPr lang="en-ZA" sz="1500" dirty="0"/>
              <a:t>A</a:t>
            </a:r>
            <a:r>
              <a:rPr lang="en-ZA" sz="1500" dirty="0" smtClean="0"/>
              <a:t> </a:t>
            </a:r>
            <a:r>
              <a:rPr lang="en-ZA" sz="1500" dirty="0"/>
              <a:t>sale agreement is subject to the purchaser </a:t>
            </a:r>
            <a:r>
              <a:rPr lang="en-ZA" sz="1500" dirty="0" smtClean="0"/>
              <a:t>first selling their house to finance the purchase.</a:t>
            </a:r>
            <a:endParaRPr lang="en-ZA" sz="1500" dirty="0"/>
          </a:p>
          <a:p>
            <a:pPr>
              <a:lnSpc>
                <a:spcPct val="200000"/>
              </a:lnSpc>
            </a:pPr>
            <a:r>
              <a:rPr lang="en-ZA" sz="1500" dirty="0"/>
              <a:t>In practice, the purchaser is required to:</a:t>
            </a:r>
          </a:p>
          <a:p>
            <a:pPr lvl="1">
              <a:lnSpc>
                <a:spcPct val="200000"/>
              </a:lnSpc>
              <a:spcBef>
                <a:spcPts val="1000"/>
              </a:spcBef>
              <a:buFont typeface="Wingdings" panose="05000000000000000000" pitchFamily="2" charset="2"/>
              <a:buChar char="ü"/>
            </a:pPr>
            <a:r>
              <a:rPr lang="en-US" sz="1500" dirty="0" smtClean="0"/>
              <a:t>Actively </a:t>
            </a:r>
            <a:r>
              <a:rPr lang="en-US" sz="1500" dirty="0"/>
              <a:t>market their current home at a realistic price to secure a sale within </a:t>
            </a:r>
            <a:r>
              <a:rPr lang="en-US" sz="1500" dirty="0" smtClean="0"/>
              <a:t>the deadline; and</a:t>
            </a:r>
          </a:p>
          <a:p>
            <a:pPr lvl="1">
              <a:lnSpc>
                <a:spcPct val="200000"/>
              </a:lnSpc>
              <a:spcBef>
                <a:spcPts val="1000"/>
              </a:spcBef>
              <a:buFont typeface="Wingdings" panose="05000000000000000000" pitchFamily="2" charset="2"/>
              <a:buChar char="ü"/>
            </a:pPr>
            <a:r>
              <a:rPr lang="en-US" sz="1500" dirty="0"/>
              <a:t>E</a:t>
            </a:r>
            <a:r>
              <a:rPr lang="en-US" sz="1500" dirty="0" smtClean="0"/>
              <a:t>nsure </a:t>
            </a:r>
            <a:r>
              <a:rPr lang="en-US" sz="1500" dirty="0"/>
              <a:t>all conditions (like simultaneous transfers) are </a:t>
            </a:r>
            <a:r>
              <a:rPr lang="en-US" sz="1500" dirty="0" smtClean="0"/>
              <a:t>met.</a:t>
            </a:r>
            <a:endParaRPr lang="en-ZA" sz="15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56" r="11556"/>
          <a:stretch>
            <a:fillRect/>
          </a:stretch>
        </p:blipFill>
        <p:spPr/>
      </p:pic>
    </p:spTree>
    <p:extLst>
      <p:ext uri="{BB962C8B-B14F-4D97-AF65-F5344CB8AC3E}">
        <p14:creationId xmlns:p14="http://schemas.microsoft.com/office/powerpoint/2010/main" val="23189718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793102" y="578734"/>
            <a:ext cx="11003083" cy="705780"/>
          </a:xfrm>
        </p:spPr>
        <p:txBody>
          <a:bodyPr/>
          <a:lstStyle/>
          <a:p>
            <a:r>
              <a:rPr lang="en-GB" dirty="0" smtClean="0"/>
              <a:t>Waiving suspensive conditions </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90465" y="1200537"/>
            <a:ext cx="11105720" cy="4976328"/>
          </a:xfrm>
        </p:spPr>
        <p:txBody>
          <a:bodyPr>
            <a:normAutofit/>
          </a:bodyPr>
          <a:lstStyle/>
          <a:p>
            <a:pPr>
              <a:lnSpc>
                <a:spcPct val="200000"/>
              </a:lnSpc>
            </a:pPr>
            <a:r>
              <a:rPr lang="en-ZA" sz="1500" dirty="0"/>
              <a:t>Generally, a suspensive condition is inserted for the benefit of one or both parties. </a:t>
            </a:r>
          </a:p>
          <a:p>
            <a:pPr>
              <a:lnSpc>
                <a:spcPct val="200000"/>
              </a:lnSpc>
            </a:pPr>
            <a:r>
              <a:rPr lang="en-ZA" sz="1500" dirty="0"/>
              <a:t>Where it benefits one party, that party may waive the condition.</a:t>
            </a:r>
          </a:p>
          <a:p>
            <a:pPr>
              <a:lnSpc>
                <a:spcPct val="200000"/>
              </a:lnSpc>
            </a:pPr>
            <a:r>
              <a:rPr lang="en-ZA" sz="1500" dirty="0"/>
              <a:t>Requirements:</a:t>
            </a:r>
          </a:p>
          <a:p>
            <a:pPr lvl="1">
              <a:lnSpc>
                <a:spcPct val="200000"/>
              </a:lnSpc>
              <a:buFont typeface="Wingdings" panose="05000000000000000000" pitchFamily="2" charset="2"/>
              <a:buChar char="ü"/>
            </a:pPr>
            <a:r>
              <a:rPr lang="en-ZA" sz="1500" dirty="0"/>
              <a:t>The waiver must be reduced to writing;</a:t>
            </a:r>
          </a:p>
          <a:p>
            <a:pPr lvl="1">
              <a:lnSpc>
                <a:spcPct val="200000"/>
              </a:lnSpc>
              <a:buFont typeface="Wingdings" panose="05000000000000000000" pitchFamily="2" charset="2"/>
              <a:buChar char="ü"/>
            </a:pPr>
            <a:r>
              <a:rPr lang="en-ZA" sz="1500" dirty="0"/>
              <a:t>It must be signed by both seller and purchaser;</a:t>
            </a:r>
          </a:p>
          <a:p>
            <a:pPr lvl="1">
              <a:lnSpc>
                <a:spcPct val="200000"/>
              </a:lnSpc>
              <a:buFont typeface="Wingdings" panose="05000000000000000000" pitchFamily="2" charset="2"/>
              <a:buChar char="ü"/>
            </a:pPr>
            <a:r>
              <a:rPr lang="en-ZA" sz="1500" dirty="0"/>
              <a:t>It must be signed before the due date for obtaining bond approval; and</a:t>
            </a:r>
          </a:p>
          <a:p>
            <a:pPr lvl="1">
              <a:lnSpc>
                <a:spcPct val="200000"/>
              </a:lnSpc>
              <a:buFont typeface="Wingdings" panose="05000000000000000000" pitchFamily="2" charset="2"/>
              <a:buChar char="ü"/>
            </a:pPr>
            <a:r>
              <a:rPr lang="en-ZA" sz="1500" dirty="0"/>
              <a:t>The purchaser must have the funds to make up the balance of the purchase price despite the lesser amount of the </a:t>
            </a:r>
            <a:r>
              <a:rPr lang="en-ZA" sz="1500" dirty="0" smtClean="0"/>
              <a:t>bond.</a:t>
            </a:r>
            <a:endParaRPr lang="en-ZA" sz="1500" dirty="0"/>
          </a:p>
        </p:txBody>
      </p:sp>
    </p:spTree>
    <p:extLst>
      <p:ext uri="{BB962C8B-B14F-4D97-AF65-F5344CB8AC3E}">
        <p14:creationId xmlns:p14="http://schemas.microsoft.com/office/powerpoint/2010/main" val="3281840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5934269" y="578734"/>
            <a:ext cx="5861916" cy="705780"/>
          </a:xfrm>
        </p:spPr>
        <p:txBody>
          <a:bodyPr/>
          <a:lstStyle/>
          <a:p>
            <a:r>
              <a:rPr lang="en-ZA" dirty="0" smtClean="0"/>
              <a:t>Pro tips</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5934269" y="1116562"/>
            <a:ext cx="5861916" cy="4584441"/>
          </a:xfrm>
        </p:spPr>
        <p:txBody>
          <a:bodyPr>
            <a:noAutofit/>
          </a:bodyPr>
          <a:lstStyle/>
          <a:p>
            <a:pPr lvl="0">
              <a:lnSpc>
                <a:spcPct val="200000"/>
              </a:lnSpc>
            </a:pPr>
            <a:r>
              <a:rPr lang="en-ZA" sz="1500" dirty="0"/>
              <a:t>To prevent disputes and lost sales, </a:t>
            </a:r>
            <a:r>
              <a:rPr lang="en-ZA" sz="1500" dirty="0" smtClean="0"/>
              <a:t>the relevant </a:t>
            </a:r>
            <a:r>
              <a:rPr lang="en-ZA" sz="1500" dirty="0" smtClean="0"/>
              <a:t>party must have sufficient </a:t>
            </a:r>
            <a:r>
              <a:rPr lang="en-ZA" sz="1500" dirty="0"/>
              <a:t>time </a:t>
            </a:r>
            <a:r>
              <a:rPr lang="en-ZA" sz="1500" dirty="0" smtClean="0"/>
              <a:t>to </a:t>
            </a:r>
            <a:r>
              <a:rPr lang="en-ZA" sz="1500" dirty="0"/>
              <a:t>deliver on the suspensive condition.</a:t>
            </a:r>
          </a:p>
          <a:p>
            <a:pPr lvl="0">
              <a:lnSpc>
                <a:spcPct val="200000"/>
              </a:lnSpc>
            </a:pPr>
            <a:r>
              <a:rPr lang="en-ZA" sz="1500" dirty="0" smtClean="0"/>
              <a:t>Advisable to include automatic </a:t>
            </a:r>
            <a:r>
              <a:rPr lang="en-ZA" sz="1500" dirty="0"/>
              <a:t>extensions in </a:t>
            </a:r>
            <a:r>
              <a:rPr lang="en-ZA" sz="1500" dirty="0" smtClean="0"/>
              <a:t>writing.</a:t>
            </a:r>
            <a:endParaRPr lang="en-ZA" sz="1500" dirty="0"/>
          </a:p>
          <a:p>
            <a:pPr lvl="0">
              <a:lnSpc>
                <a:spcPct val="200000"/>
              </a:lnSpc>
            </a:pPr>
            <a:r>
              <a:rPr lang="en-ZA" sz="1500" dirty="0"/>
              <a:t>Alternatively, an addendum to the agreement must be executed </a:t>
            </a:r>
            <a:r>
              <a:rPr lang="en-ZA" sz="1500" dirty="0" smtClean="0"/>
              <a:t>before </a:t>
            </a:r>
            <a:r>
              <a:rPr lang="en-ZA" sz="1500" dirty="0"/>
              <a:t>the date on which the condition must be fulfilled. </a:t>
            </a:r>
          </a:p>
          <a:p>
            <a:pPr lvl="0">
              <a:lnSpc>
                <a:spcPct val="200000"/>
              </a:lnSpc>
            </a:pPr>
            <a:r>
              <a:rPr lang="en-ZA" sz="1500" dirty="0"/>
              <a:t>Monitor timelines: Failure to monitor timelines is one of the biggest reasons deals collapse unnecessarily.</a:t>
            </a:r>
          </a:p>
        </p:txBody>
      </p:sp>
      <p:pic>
        <p:nvPicPr>
          <p:cNvPr id="7" name="Picture Placeholder 6"/>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84" r="11584"/>
          <a:stretch>
            <a:fillRect/>
          </a:stretch>
        </p:blipFill>
        <p:spPr>
          <a:xfrm>
            <a:off x="705956" y="576263"/>
            <a:ext cx="4827098" cy="4945644"/>
          </a:xfrm>
        </p:spPr>
      </p:pic>
    </p:spTree>
    <p:extLst>
      <p:ext uri="{BB962C8B-B14F-4D97-AF65-F5344CB8AC3E}">
        <p14:creationId xmlns:p14="http://schemas.microsoft.com/office/powerpoint/2010/main" val="10292354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Pro tips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4" y="1200538"/>
            <a:ext cx="4864421" cy="4593773"/>
          </a:xfrm>
        </p:spPr>
        <p:txBody>
          <a:bodyPr>
            <a:normAutofit fontScale="92500" lnSpcReduction="20000"/>
          </a:bodyPr>
          <a:lstStyle/>
          <a:p>
            <a:pPr lvl="0">
              <a:lnSpc>
                <a:spcPct val="200000"/>
              </a:lnSpc>
            </a:pPr>
            <a:r>
              <a:rPr lang="en-ZA" sz="1600" dirty="0"/>
              <a:t>Diarise and communicate all important deadlines.</a:t>
            </a:r>
          </a:p>
          <a:p>
            <a:pPr lvl="0">
              <a:lnSpc>
                <a:spcPct val="200000"/>
              </a:lnSpc>
            </a:pPr>
            <a:r>
              <a:rPr lang="en-ZA" sz="1600" dirty="0"/>
              <a:t>Remind parties of approaching </a:t>
            </a:r>
            <a:r>
              <a:rPr lang="en-ZA" sz="1600" dirty="0" smtClean="0"/>
              <a:t>cut-off dates.</a:t>
            </a:r>
            <a:endParaRPr lang="en-ZA" sz="1600" dirty="0"/>
          </a:p>
          <a:p>
            <a:pPr lvl="0">
              <a:lnSpc>
                <a:spcPct val="200000"/>
              </a:lnSpc>
            </a:pPr>
            <a:r>
              <a:rPr lang="en-ZA" sz="1600" dirty="0"/>
              <a:t>Encourage proactive steps (e.g., bond applications submitted early).</a:t>
            </a:r>
          </a:p>
          <a:p>
            <a:pPr lvl="0">
              <a:lnSpc>
                <a:spcPct val="200000"/>
              </a:lnSpc>
            </a:pPr>
            <a:r>
              <a:rPr lang="en-ZA" sz="1600" dirty="0"/>
              <a:t>Ensure purchasers and sellers understand what a suspensive condition means in practice.</a:t>
            </a:r>
          </a:p>
          <a:p>
            <a:pPr lvl="0">
              <a:lnSpc>
                <a:spcPct val="200000"/>
              </a:lnSpc>
            </a:pPr>
            <a:r>
              <a:rPr lang="en-ZA" sz="1600" dirty="0"/>
              <a:t>Manage expectations by properly advising clients.</a:t>
            </a:r>
          </a:p>
          <a:p>
            <a:pPr lvl="0">
              <a:lnSpc>
                <a:spcPct val="200000"/>
              </a:lnSpc>
            </a:pPr>
            <a:r>
              <a:rPr lang="en-ZA" sz="1600" dirty="0"/>
              <a:t>Always obtain written proof of fulfilment, waiver, or extension.</a:t>
            </a:r>
          </a:p>
        </p:txBody>
      </p:sp>
      <p:pic>
        <p:nvPicPr>
          <p:cNvPr id="6" name="Picture Placeholder 5"/>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3" r="11573"/>
          <a:stretch>
            <a:fillRect/>
          </a:stretch>
        </p:blipFill>
        <p:spPr/>
      </p:pic>
    </p:spTree>
    <p:extLst>
      <p:ext uri="{BB962C8B-B14F-4D97-AF65-F5344CB8AC3E}">
        <p14:creationId xmlns:p14="http://schemas.microsoft.com/office/powerpoint/2010/main" val="2514015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ZA" dirty="0" smtClean="0"/>
              <a:t>Thank you</a:t>
            </a:r>
            <a:endParaRPr lang="en-ZA" dirty="0"/>
          </a:p>
        </p:txBody>
      </p:sp>
    </p:spTree>
    <p:extLst>
      <p:ext uri="{BB962C8B-B14F-4D97-AF65-F5344CB8AC3E}">
        <p14:creationId xmlns:p14="http://schemas.microsoft.com/office/powerpoint/2010/main" val="4086296033"/>
      </p:ext>
    </p:extLst>
  </p:cSld>
  <p:clrMapOvr>
    <a:masterClrMapping/>
  </p:clrMapOvr>
</p:sld>
</file>

<file path=ppt/theme/theme1.xml><?xml version="1.0" encoding="utf-8"?>
<a:theme xmlns:a="http://schemas.openxmlformats.org/drawingml/2006/main" name="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2.xml><?xml version="1.0" encoding="utf-8"?>
<a:theme xmlns:a="http://schemas.openxmlformats.org/drawingml/2006/main" name="1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3.xml><?xml version="1.0" encoding="utf-8"?>
<a:theme xmlns:a="http://schemas.openxmlformats.org/drawingml/2006/main" name="1_Template 2026">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7091</TotalTime>
  <Words>1001</Words>
  <Application>Microsoft Office PowerPoint</Application>
  <PresentationFormat>Widescreen</PresentationFormat>
  <Paragraphs>102</Paragraphs>
  <Slides>15</Slides>
  <Notes>1</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15</vt:i4>
      </vt:variant>
    </vt:vector>
  </HeadingPairs>
  <TitlesOfParts>
    <vt:vector size="22" baseType="lpstr">
      <vt:lpstr>Arial</vt:lpstr>
      <vt:lpstr>Arial Black</vt:lpstr>
      <vt:lpstr>Calibri</vt:lpstr>
      <vt:lpstr>Wingdings</vt:lpstr>
      <vt:lpstr>Office Theme</vt:lpstr>
      <vt:lpstr>1_Office Theme</vt:lpstr>
      <vt:lpstr>1_Template 2026</vt:lpstr>
      <vt:lpstr>Suspensive conditions and the risk of non-compliance </vt:lpstr>
      <vt:lpstr>DISCLAIMER  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vt:lpstr>
      <vt:lpstr>What is a suspensive condition?</vt:lpstr>
      <vt:lpstr>Common suspensive conditions</vt:lpstr>
      <vt:lpstr>Common suspensive conditions</vt:lpstr>
      <vt:lpstr>The consequences of non-compliance </vt:lpstr>
      <vt:lpstr>The consequences of non-compliance </vt:lpstr>
      <vt:lpstr>The consequences of non-compliance</vt:lpstr>
      <vt:lpstr>The consequences of non-compliance</vt:lpstr>
      <vt:lpstr>Practical example 1</vt:lpstr>
      <vt:lpstr>Practical example 2</vt:lpstr>
      <vt:lpstr>Waiving suspensive conditions </vt:lpstr>
      <vt:lpstr>Pro tips</vt:lpstr>
      <vt:lpstr>Pro tips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Commission &amp; Mandate Disputes</dc:title>
  <dc:creator>Dr Samantha Smith</dc:creator>
  <cp:lastModifiedBy>Samantha S</cp:lastModifiedBy>
  <cp:revision>45</cp:revision>
  <dcterms:created xsi:type="dcterms:W3CDTF">2025-12-17T09:54:40Z</dcterms:created>
  <dcterms:modified xsi:type="dcterms:W3CDTF">2026-02-06T08:02:16Z</dcterms:modified>
  <cp:contentStatus/>
</cp:coreProperties>
</file>