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704" r:id="rId2"/>
    <p:sldMasterId id="2147483721" r:id="rId3"/>
  </p:sldMasterIdLst>
  <p:notesMasterIdLst>
    <p:notesMasterId r:id="rId17"/>
  </p:notesMasterIdLst>
  <p:handoutMasterIdLst>
    <p:handoutMasterId r:id="rId18"/>
  </p:handoutMasterIdLst>
  <p:sldIdLst>
    <p:sldId id="310" r:id="rId4"/>
    <p:sldId id="300" r:id="rId5"/>
    <p:sldId id="281" r:id="rId6"/>
    <p:sldId id="289" r:id="rId7"/>
    <p:sldId id="287" r:id="rId8"/>
    <p:sldId id="311" r:id="rId9"/>
    <p:sldId id="306" r:id="rId10"/>
    <p:sldId id="308" r:id="rId11"/>
    <p:sldId id="309" r:id="rId12"/>
    <p:sldId id="305" r:id="rId13"/>
    <p:sldId id="307" r:id="rId14"/>
    <p:sldId id="312" r:id="rId15"/>
    <p:sldId id="27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ZQDUTEY1STCiGaTGkAXPg==" hashData="9fVAuYbAYiupjUjsVNFUAfufBtkqfUYUdt8WXo1rIDyLc9JvhHAQGQUdILhKzhHCR/blQP1qJVKWAQpSe7YeY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3741"/>
    <a:srgbClr val="C7C9C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103"/>
    <p:restoredTop sz="94795"/>
  </p:normalViewPr>
  <p:slideViewPr>
    <p:cSldViewPr snapToGrid="0" snapToObjects="1">
      <p:cViewPr varScale="1">
        <p:scale>
          <a:sx n="82" d="100"/>
          <a:sy n="82" d="100"/>
        </p:scale>
        <p:origin x="806" y="67"/>
      </p:cViewPr>
      <p:guideLst/>
    </p:cSldViewPr>
  </p:slideViewPr>
  <p:notesTextViewPr>
    <p:cViewPr>
      <p:scale>
        <a:sx n="1" d="1"/>
        <a:sy n="1" d="1"/>
      </p:scale>
      <p:origin x="0" y="0"/>
    </p:cViewPr>
  </p:notesTextViewPr>
  <p:notesViewPr>
    <p:cSldViewPr snapToGrid="0" snapToObjects="1">
      <p:cViewPr varScale="1">
        <p:scale>
          <a:sx n="66" d="100"/>
          <a:sy n="66" d="100"/>
        </p:scale>
        <p:origin x="3134"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handoutMaster" Target="handoutMasters/handoutMaster1.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7EBA3A6-1339-4089-A436-9B76F71E38BE}" type="datetimeFigureOut">
              <a:rPr lang="en-ZA" smtClean="0"/>
              <a:t>2026/02/04</a:t>
            </a:fld>
            <a:endParaRPr lang="en-ZA"/>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ZA"/>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C0A85F5-A8A5-4A8F-91C1-CA21118C7BF6}" type="slidenum">
              <a:rPr lang="en-ZA" smtClean="0"/>
              <a:t>‹#›</a:t>
            </a:fld>
            <a:endParaRPr lang="en-ZA"/>
          </a:p>
        </p:txBody>
      </p:sp>
    </p:spTree>
    <p:extLst>
      <p:ext uri="{BB962C8B-B14F-4D97-AF65-F5344CB8AC3E}">
        <p14:creationId xmlns:p14="http://schemas.microsoft.com/office/powerpoint/2010/main" val="26658445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ADD538-5281-5243-A3D0-E17CF3B28747}" type="datetimeFigureOut">
              <a:rPr lang="en-US" smtClean="0"/>
              <a:t>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F5E5F-5364-1E43-A188-119C7274C39F}" type="slidenum">
              <a:rPr lang="en-US" smtClean="0"/>
              <a:t>‹#›</a:t>
            </a:fld>
            <a:endParaRPr lang="en-US"/>
          </a:p>
        </p:txBody>
      </p:sp>
    </p:spTree>
    <p:extLst>
      <p:ext uri="{BB962C8B-B14F-4D97-AF65-F5344CB8AC3E}">
        <p14:creationId xmlns:p14="http://schemas.microsoft.com/office/powerpoint/2010/main" val="4029309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2374156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813952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smtClean="0">
                <a:solidFill>
                  <a:schemeClr val="accent2"/>
                </a:solidFill>
                <a:latin typeface="+mj-lt"/>
              </a:rPr>
              <a:t>2026</a:t>
            </a:r>
            <a:endParaRPr lang="en-US" sz="2400" b="0" i="0" dirty="0">
              <a:solidFill>
                <a:schemeClr val="accent2"/>
              </a:solidFill>
              <a:latin typeface="+mj-lt"/>
            </a:endParaRPr>
          </a:p>
        </p:txBody>
      </p:sp>
    </p:spTree>
    <p:extLst>
      <p:ext uri="{BB962C8B-B14F-4D97-AF65-F5344CB8AC3E}">
        <p14:creationId xmlns:p14="http://schemas.microsoft.com/office/powerpoint/2010/main" val="315827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4071607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a:solidFill>
                  <a:schemeClr val="accent2"/>
                </a:solidFill>
                <a:latin typeface="+mj-lt"/>
              </a:rPr>
              <a:t>2025</a:t>
            </a:r>
          </a:p>
        </p:txBody>
      </p:sp>
    </p:spTree>
    <p:extLst>
      <p:ext uri="{BB962C8B-B14F-4D97-AF65-F5344CB8AC3E}">
        <p14:creationId xmlns:p14="http://schemas.microsoft.com/office/powerpoint/2010/main" val="3486160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1683478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4221385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913495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algn="r"/>
            <a:r>
              <a:rPr lang="en-US" sz="900" b="0" i="0" dirty="0">
                <a:solidFill>
                  <a:schemeClr val="accent4"/>
                </a:solidFill>
                <a:latin typeface="+mn-lt"/>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842150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algn="r"/>
            <a:r>
              <a:rPr lang="en-US" sz="900" b="0" i="0" dirty="0">
                <a:solidFill>
                  <a:schemeClr val="bg1"/>
                </a:solidFill>
                <a:latin typeface="+mn-lt"/>
              </a:rPr>
              <a:t>The Big Small Firm</a:t>
            </a:r>
            <a:endParaRPr lang="en-US" sz="900" b="0" i="0" dirty="0">
              <a:solidFill>
                <a:schemeClr val="accent2"/>
              </a:solidFill>
              <a:latin typeface="+mn-lt"/>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algn="r"/>
            <a:fld id="{AADE3794-74A2-A744-972E-DD75DD50B2D8}" type="slidenum">
              <a:rPr lang="en-US" sz="900" b="0" i="0" smtClean="0">
                <a:solidFill>
                  <a:schemeClr val="accent4"/>
                </a:solidFill>
                <a:latin typeface="+mn-lt"/>
              </a:rPr>
              <a:t>‹#›</a:t>
            </a:fld>
            <a:endParaRPr lang="en-US" sz="900" b="0" i="0" dirty="0">
              <a:solidFill>
                <a:schemeClr val="accent4"/>
              </a:solidFill>
              <a:latin typeface="+mn-lt"/>
            </a:endParaRPr>
          </a:p>
        </p:txBody>
      </p:sp>
    </p:spTree>
    <p:extLst>
      <p:ext uri="{BB962C8B-B14F-4D97-AF65-F5344CB8AC3E}">
        <p14:creationId xmlns:p14="http://schemas.microsoft.com/office/powerpoint/2010/main" val="2913473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31414518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91880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978954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661481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20294964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100" dirty="0" err="1">
                <a:latin typeface="+mn-lt"/>
              </a:rPr>
              <a:t>thebigsmallfirm</a:t>
            </a:r>
            <a:endParaRPr lang="en-US" sz="1100" dirty="0">
              <a:latin typeface="+mn-lt"/>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r>
              <a:rPr lang="en-GB" sz="1100" b="1" dirty="0" err="1">
                <a:latin typeface="+mn-lt"/>
              </a:rPr>
              <a:t>www.stbb.co.za</a:t>
            </a:r>
            <a:endParaRPr lang="en-US" sz="1100" b="1" dirty="0">
              <a:latin typeface="+mn-lt"/>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32022373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2160044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618788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736946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6102090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2026</a:t>
            </a:r>
          </a:p>
        </p:txBody>
      </p:sp>
    </p:spTree>
    <p:extLst>
      <p:ext uri="{BB962C8B-B14F-4D97-AF65-F5344CB8AC3E}">
        <p14:creationId xmlns:p14="http://schemas.microsoft.com/office/powerpoint/2010/main" val="31698979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0241410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551171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658339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25907346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145224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a:t>Click icon to add picture</a:t>
            </a:r>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a:t>Click icon to add picture</a:t>
            </a:r>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a:t>Click icon to add picture</a:t>
            </a:r>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41178145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07966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a:t>Click icon to add picture</a:t>
            </a:r>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7169992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a:t>Click icon to add picture</a:t>
            </a:r>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132676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a:t>Click icon to add picture</a:t>
            </a:r>
          </a:p>
        </p:txBody>
      </p:sp>
    </p:spTree>
    <p:extLst>
      <p:ext uri="{BB962C8B-B14F-4D97-AF65-F5344CB8AC3E}">
        <p14:creationId xmlns:p14="http://schemas.microsoft.com/office/powerpoint/2010/main" val="26839271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126418240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255010140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75352252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3354753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0612076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109351633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49606624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92821288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35995295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98230967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837515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206656249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340257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8335151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50769537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83340336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33903084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960547261"/>
      </p:ext>
    </p:extLst>
  </p:cSld>
  <p:clrMap bg1="lt1" tx1="dk1" bg2="lt2" tx2="dk2" accent1="accent1" accent2="accent2" accent3="accent3" accent4="accent4" accent5="accent5" accent6="accent6" hlink="hlink" folHlink="folHlink"/>
  <p:sldLayoutIdLst>
    <p:sldLayoutId id="2147483688" r:id="rId1"/>
    <p:sldLayoutId id="2147483692" r:id="rId2"/>
    <p:sldLayoutId id="2147483689" r:id="rId3"/>
    <p:sldLayoutId id="2147483693" r:id="rId4"/>
    <p:sldLayoutId id="2147483690" r:id="rId5"/>
    <p:sldLayoutId id="2147483694" r:id="rId6"/>
    <p:sldLayoutId id="2147483691" r:id="rId7"/>
    <p:sldLayoutId id="2147483695" r:id="rId8"/>
    <p:sldLayoutId id="2147483700" r:id="rId9"/>
    <p:sldLayoutId id="2147483696" r:id="rId10"/>
    <p:sldLayoutId id="2147483697" r:id="rId11"/>
    <p:sldLayoutId id="2147483699" r:id="rId12"/>
    <p:sldLayoutId id="2147483702" r:id="rId13"/>
    <p:sldLayoutId id="2147483703" r:id="rId14"/>
    <p:sldLayoutId id="2147483701" r:id="rId15"/>
    <p:sldLayoutId id="2147483698"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26164442"/>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78371263"/>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 id="2147483733" r:id="rId12"/>
    <p:sldLayoutId id="2147483734" r:id="rId13"/>
    <p:sldLayoutId id="2147483735" r:id="rId14"/>
    <p:sldLayoutId id="2147483736" r:id="rId15"/>
    <p:sldLayoutId id="2147483737"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ZA" dirty="0" smtClean="0"/>
              <a:t>Property defects and the </a:t>
            </a:r>
            <a:r>
              <a:rPr lang="en-ZA" i="1" dirty="0" err="1" smtClean="0"/>
              <a:t>voetstoots</a:t>
            </a:r>
            <a:r>
              <a:rPr lang="en-ZA" dirty="0" smtClean="0"/>
              <a:t> clause</a:t>
            </a:r>
            <a:endParaRPr lang="en-ZA" dirty="0"/>
          </a:p>
        </p:txBody>
      </p:sp>
    </p:spTree>
    <p:extLst>
      <p:ext uri="{BB962C8B-B14F-4D97-AF65-F5344CB8AC3E}">
        <p14:creationId xmlns:p14="http://schemas.microsoft.com/office/powerpoint/2010/main" val="29518637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05954" y="578734"/>
            <a:ext cx="11003963" cy="6008678"/>
          </a:xfrm>
        </p:spPr>
        <p:txBody>
          <a:bodyPr/>
          <a:lstStyle/>
          <a:p>
            <a:pPr algn="ctr"/>
            <a:r>
              <a:rPr lang="en-ZA" sz="2800" dirty="0" smtClean="0"/>
              <a:t>DISCLAIMER</a:t>
            </a:r>
            <a:br>
              <a:rPr lang="en-ZA" sz="2800" dirty="0" smtClean="0"/>
            </a:br>
            <a:r>
              <a:rPr lang="en-ZA" sz="2800" dirty="0"/>
              <a:t/>
            </a:r>
            <a:br>
              <a:rPr lang="en-ZA" sz="2800" dirty="0"/>
            </a:br>
            <a:r>
              <a:rPr lang="en-ZA" sz="2100" dirty="0"/>
              <a:t>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a:t>
            </a:r>
          </a:p>
        </p:txBody>
      </p:sp>
    </p:spTree>
    <p:extLst>
      <p:ext uri="{BB962C8B-B14F-4D97-AF65-F5344CB8AC3E}">
        <p14:creationId xmlns:p14="http://schemas.microsoft.com/office/powerpoint/2010/main" val="23756967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US" dirty="0"/>
              <a:t>What </a:t>
            </a:r>
            <a:r>
              <a:rPr lang="en-US" dirty="0" smtClean="0"/>
              <a:t>is </a:t>
            </a:r>
            <a:r>
              <a:rPr lang="en-US" dirty="0"/>
              <a:t>a </a:t>
            </a:r>
            <a:r>
              <a:rPr lang="en-US" i="1" dirty="0" err="1" smtClean="0"/>
              <a:t>voetstoots</a:t>
            </a:r>
            <a:r>
              <a:rPr lang="en-US" i="1" dirty="0" smtClean="0"/>
              <a:t> </a:t>
            </a:r>
            <a:r>
              <a:rPr lang="en-US" dirty="0" smtClean="0"/>
              <a:t>clause</a:t>
            </a:r>
            <a:r>
              <a:rPr lang="en-US" dirty="0"/>
              <a:t>?</a:t>
            </a:r>
            <a:endParaRPr lang="en-US"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405812"/>
            <a:ext cx="4736360" cy="3964336"/>
          </a:xfrm>
        </p:spPr>
        <p:txBody>
          <a:bodyPr>
            <a:normAutofit/>
          </a:bodyPr>
          <a:lstStyle/>
          <a:p>
            <a:pPr>
              <a:lnSpc>
                <a:spcPct val="150000"/>
              </a:lnSpc>
            </a:pPr>
            <a:r>
              <a:rPr lang="en-US" sz="1500" dirty="0" smtClean="0"/>
              <a:t>The property </a:t>
            </a:r>
            <a:r>
              <a:rPr lang="en-US" sz="1500" dirty="0"/>
              <a:t>sold </a:t>
            </a:r>
            <a:r>
              <a:rPr lang="en-US" sz="1500" dirty="0" smtClean="0"/>
              <a:t>‘as is’.</a:t>
            </a:r>
          </a:p>
          <a:p>
            <a:pPr>
              <a:lnSpc>
                <a:spcPct val="150000"/>
              </a:lnSpc>
            </a:pPr>
            <a:r>
              <a:rPr lang="en-US" sz="1500" dirty="0" smtClean="0"/>
              <a:t>The purchaser </a:t>
            </a:r>
            <a:r>
              <a:rPr lang="en-US" sz="1500" dirty="0"/>
              <a:t>accepts </a:t>
            </a:r>
            <a:r>
              <a:rPr lang="en-US" sz="1500" dirty="0" smtClean="0"/>
              <a:t>the property </a:t>
            </a:r>
            <a:r>
              <a:rPr lang="en-US" sz="1500" dirty="0"/>
              <a:t>in </a:t>
            </a:r>
            <a:r>
              <a:rPr lang="en-US" sz="1500" dirty="0" smtClean="0"/>
              <a:t>its existing condition.</a:t>
            </a:r>
          </a:p>
          <a:p>
            <a:pPr>
              <a:lnSpc>
                <a:spcPct val="150000"/>
              </a:lnSpc>
            </a:pPr>
            <a:r>
              <a:rPr lang="en-US" sz="1500" dirty="0" smtClean="0"/>
              <a:t>Intended </a:t>
            </a:r>
            <a:r>
              <a:rPr lang="en-US" sz="1500" dirty="0"/>
              <a:t>to limit seller liability for </a:t>
            </a:r>
            <a:r>
              <a:rPr lang="en-US" sz="1500" dirty="0" smtClean="0"/>
              <a:t>defects.</a:t>
            </a:r>
          </a:p>
          <a:p>
            <a:pPr>
              <a:lnSpc>
                <a:spcPct val="150000"/>
              </a:lnSpc>
            </a:pPr>
            <a:r>
              <a:rPr lang="en-US" sz="1500" dirty="0" smtClean="0"/>
              <a:t>Rooted </a:t>
            </a:r>
            <a:r>
              <a:rPr lang="en-US" sz="1500" dirty="0"/>
              <a:t>in South African common </a:t>
            </a:r>
            <a:r>
              <a:rPr lang="en-US" sz="1500" dirty="0" smtClean="0"/>
              <a:t>law.</a:t>
            </a:r>
            <a:endParaRPr lang="en-US" sz="15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50" r="11550"/>
          <a:stretch>
            <a:fillRect/>
          </a:stretch>
        </p:blipFill>
        <p:spPr/>
      </p:pic>
    </p:spTree>
    <p:extLst>
      <p:ext uri="{BB962C8B-B14F-4D97-AF65-F5344CB8AC3E}">
        <p14:creationId xmlns:p14="http://schemas.microsoft.com/office/powerpoint/2010/main" val="24782583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p:txBody>
          <a:bodyPr/>
          <a:lstStyle/>
          <a:p>
            <a:r>
              <a:rPr lang="en-US" dirty="0" smtClean="0"/>
              <a:t>Purpose of the </a:t>
            </a:r>
            <a:r>
              <a:rPr lang="en-US" i="1" dirty="0" err="1" smtClean="0"/>
              <a:t>voetstoots</a:t>
            </a:r>
            <a:r>
              <a:rPr lang="en-US" dirty="0" smtClean="0"/>
              <a:t> clause</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7059825" y="1284514"/>
            <a:ext cx="4736360" cy="3964336"/>
          </a:xfrm>
        </p:spPr>
        <p:txBody>
          <a:bodyPr>
            <a:normAutofit/>
          </a:bodyPr>
          <a:lstStyle/>
          <a:p>
            <a:pPr>
              <a:lnSpc>
                <a:spcPct val="150000"/>
              </a:lnSpc>
            </a:pPr>
            <a:r>
              <a:rPr lang="en-US" sz="1500" dirty="0"/>
              <a:t>Protects sellers from later defect </a:t>
            </a:r>
            <a:r>
              <a:rPr lang="en-US" sz="1500" dirty="0" smtClean="0"/>
              <a:t>claims.</a:t>
            </a:r>
          </a:p>
          <a:p>
            <a:pPr>
              <a:lnSpc>
                <a:spcPct val="150000"/>
              </a:lnSpc>
            </a:pPr>
            <a:r>
              <a:rPr lang="en-US" sz="1500" dirty="0" smtClean="0"/>
              <a:t>Allocates </a:t>
            </a:r>
            <a:r>
              <a:rPr lang="en-US" sz="1500" dirty="0"/>
              <a:t>risk to the </a:t>
            </a:r>
            <a:r>
              <a:rPr lang="en-US" sz="1500" dirty="0" smtClean="0"/>
              <a:t>purchaser.</a:t>
            </a:r>
          </a:p>
          <a:p>
            <a:pPr>
              <a:lnSpc>
                <a:spcPct val="150000"/>
              </a:lnSpc>
            </a:pPr>
            <a:r>
              <a:rPr lang="en-US" sz="1500" dirty="0" smtClean="0"/>
              <a:t>Reflects </a:t>
            </a:r>
            <a:r>
              <a:rPr lang="en-US" sz="1500" dirty="0"/>
              <a:t>contractual </a:t>
            </a:r>
            <a:r>
              <a:rPr lang="en-US" sz="1500" dirty="0" smtClean="0"/>
              <a:t>freedom.</a:t>
            </a:r>
          </a:p>
          <a:p>
            <a:pPr>
              <a:lnSpc>
                <a:spcPct val="150000"/>
              </a:lnSpc>
            </a:pPr>
            <a:r>
              <a:rPr lang="en-US" sz="1500" dirty="0" smtClean="0"/>
              <a:t>Historically </a:t>
            </a:r>
            <a:r>
              <a:rPr lang="en-US" sz="1500" dirty="0"/>
              <a:t>linked to </a:t>
            </a:r>
            <a:r>
              <a:rPr lang="en-US" sz="1500" dirty="0" smtClean="0"/>
              <a:t>‘buyer beware’ principle.</a:t>
            </a:r>
            <a:endParaRPr lang="en-US" sz="15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66" r="11566"/>
          <a:stretch>
            <a:fillRect/>
          </a:stretch>
        </p:blipFill>
        <p:spPr/>
      </p:pic>
    </p:spTree>
    <p:extLst>
      <p:ext uri="{BB962C8B-B14F-4D97-AF65-F5344CB8AC3E}">
        <p14:creationId xmlns:p14="http://schemas.microsoft.com/office/powerpoint/2010/main" val="42297667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Property defects</a:t>
            </a:r>
            <a:br>
              <a:rPr lang="en-GB" dirty="0" smtClean="0"/>
            </a:b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163215"/>
            <a:ext cx="4736360" cy="4649756"/>
          </a:xfrm>
        </p:spPr>
        <p:txBody>
          <a:bodyPr>
            <a:normAutofit/>
          </a:bodyPr>
          <a:lstStyle/>
          <a:p>
            <a:pPr lvl="0">
              <a:lnSpc>
                <a:spcPct val="200000"/>
              </a:lnSpc>
            </a:pPr>
            <a:r>
              <a:rPr lang="en-US" sz="1500" dirty="0"/>
              <a:t>Defect: </a:t>
            </a:r>
            <a:r>
              <a:rPr lang="en-US" sz="1500" dirty="0" smtClean="0"/>
              <a:t>An abnormal </a:t>
            </a:r>
            <a:r>
              <a:rPr lang="en-US" sz="1500" dirty="0"/>
              <a:t>condition </a:t>
            </a:r>
            <a:r>
              <a:rPr lang="en-US" sz="1500" dirty="0" smtClean="0"/>
              <a:t>impairing usefulness.</a:t>
            </a:r>
          </a:p>
          <a:p>
            <a:pPr lvl="0">
              <a:lnSpc>
                <a:spcPct val="200000"/>
              </a:lnSpc>
            </a:pPr>
            <a:r>
              <a:rPr lang="en-US" sz="1500" dirty="0" smtClean="0"/>
              <a:t>Can affect the </a:t>
            </a:r>
            <a:r>
              <a:rPr lang="en-US" sz="1500" dirty="0"/>
              <a:t>value, safety, or </a:t>
            </a:r>
            <a:r>
              <a:rPr lang="en-US" sz="1500" dirty="0" smtClean="0"/>
              <a:t>functionality of the property.</a:t>
            </a:r>
          </a:p>
          <a:p>
            <a:pPr lvl="0">
              <a:lnSpc>
                <a:spcPct val="200000"/>
              </a:lnSpc>
            </a:pPr>
            <a:r>
              <a:rPr lang="en-US" sz="1500" dirty="0" smtClean="0"/>
              <a:t>It is a central </a:t>
            </a:r>
            <a:r>
              <a:rPr lang="en-US" sz="1500" dirty="0"/>
              <a:t>cause of post-sale </a:t>
            </a:r>
            <a:r>
              <a:rPr lang="en-US" sz="1500" dirty="0" smtClean="0"/>
              <a:t>disputes in South Africa.</a:t>
            </a:r>
            <a:endParaRPr lang="en-US" sz="1500" dirty="0">
              <a:solidFill>
                <a:srgbClr val="343741"/>
              </a:solidFill>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73" r="11573"/>
          <a:stretch>
            <a:fillRect/>
          </a:stretch>
        </p:blipFill>
        <p:spPr/>
      </p:pic>
    </p:spTree>
    <p:extLst>
      <p:ext uri="{BB962C8B-B14F-4D97-AF65-F5344CB8AC3E}">
        <p14:creationId xmlns:p14="http://schemas.microsoft.com/office/powerpoint/2010/main" val="8368938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smtClean="0"/>
              <a:t>Patent defects vs latent defects</a:t>
            </a:r>
            <a:endParaRPr lang="en-ZA" sz="2400" dirty="0"/>
          </a:p>
        </p:txBody>
      </p:sp>
      <p:sp>
        <p:nvSpPr>
          <p:cNvPr id="2" name="Text Placeholder 1"/>
          <p:cNvSpPr>
            <a:spLocks noGrp="1"/>
          </p:cNvSpPr>
          <p:nvPr>
            <p:ph type="body" sz="quarter" idx="4294967295"/>
          </p:nvPr>
        </p:nvSpPr>
        <p:spPr>
          <a:xfrm>
            <a:off x="796925" y="1141413"/>
            <a:ext cx="4857426" cy="5073650"/>
          </a:xfrm>
        </p:spPr>
        <p:txBody>
          <a:bodyPr>
            <a:normAutofit/>
          </a:bodyPr>
          <a:lstStyle/>
          <a:p>
            <a:pPr marL="0" indent="0">
              <a:lnSpc>
                <a:spcPct val="150000"/>
              </a:lnSpc>
              <a:buNone/>
            </a:pPr>
            <a:r>
              <a:rPr lang="en-US" sz="1600" b="1" dirty="0" smtClean="0"/>
              <a:t>Patent defects</a:t>
            </a:r>
          </a:p>
          <a:p>
            <a:pPr>
              <a:lnSpc>
                <a:spcPct val="150000"/>
              </a:lnSpc>
            </a:pPr>
            <a:r>
              <a:rPr lang="en-US" sz="1600" dirty="0" smtClean="0"/>
              <a:t>Visible </a:t>
            </a:r>
            <a:r>
              <a:rPr lang="en-US" sz="1600" dirty="0"/>
              <a:t>or reasonably </a:t>
            </a:r>
            <a:r>
              <a:rPr lang="en-US" sz="1600" dirty="0" smtClean="0"/>
              <a:t>discoverable.</a:t>
            </a:r>
          </a:p>
          <a:p>
            <a:pPr>
              <a:lnSpc>
                <a:spcPct val="150000"/>
              </a:lnSpc>
            </a:pPr>
            <a:r>
              <a:rPr lang="en-US" sz="1600" dirty="0" smtClean="0"/>
              <a:t>The purchaser is expected </a:t>
            </a:r>
            <a:r>
              <a:rPr lang="en-US" sz="1600" dirty="0"/>
              <a:t>to </a:t>
            </a:r>
            <a:r>
              <a:rPr lang="en-US" sz="1600" dirty="0" smtClean="0"/>
              <a:t>inspect the property. </a:t>
            </a:r>
          </a:p>
          <a:p>
            <a:pPr>
              <a:lnSpc>
                <a:spcPct val="150000"/>
              </a:lnSpc>
            </a:pPr>
            <a:r>
              <a:rPr lang="en-US" sz="1600" dirty="0" smtClean="0"/>
              <a:t>Examples include:</a:t>
            </a:r>
          </a:p>
          <a:p>
            <a:pPr lvl="1">
              <a:lnSpc>
                <a:spcPct val="150000"/>
              </a:lnSpc>
              <a:buFont typeface="Wingdings" panose="05000000000000000000" pitchFamily="2" charset="2"/>
              <a:buChar char="ü"/>
            </a:pPr>
            <a:r>
              <a:rPr lang="en-US" sz="1600" dirty="0" smtClean="0"/>
              <a:t>Cracked tiles</a:t>
            </a:r>
          </a:p>
          <a:p>
            <a:pPr lvl="1">
              <a:lnSpc>
                <a:spcPct val="150000"/>
              </a:lnSpc>
              <a:buFont typeface="Wingdings" panose="05000000000000000000" pitchFamily="2" charset="2"/>
              <a:buChar char="ü"/>
            </a:pPr>
            <a:r>
              <a:rPr lang="en-US" sz="1600" dirty="0" smtClean="0"/>
              <a:t>Broken windows</a:t>
            </a:r>
          </a:p>
          <a:p>
            <a:pPr lvl="1">
              <a:lnSpc>
                <a:spcPct val="150000"/>
              </a:lnSpc>
              <a:buFont typeface="Wingdings" panose="05000000000000000000" pitchFamily="2" charset="2"/>
              <a:buChar char="ü"/>
            </a:pPr>
            <a:r>
              <a:rPr lang="en-US" sz="1600" dirty="0" smtClean="0"/>
              <a:t>Visible damp</a:t>
            </a:r>
            <a:endParaRPr lang="en-US" sz="1600" dirty="0"/>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185864"/>
            <a:ext cx="5507353" cy="5073650"/>
          </a:xfrm>
        </p:spPr>
        <p:txBody>
          <a:bodyPr>
            <a:normAutofit/>
          </a:bodyPr>
          <a:lstStyle/>
          <a:p>
            <a:pPr marL="0" indent="0">
              <a:lnSpc>
                <a:spcPct val="150000"/>
              </a:lnSpc>
              <a:buNone/>
            </a:pPr>
            <a:r>
              <a:rPr lang="en-US" sz="1600" b="1" dirty="0" smtClean="0"/>
              <a:t>Latent defects</a:t>
            </a:r>
            <a:endParaRPr lang="en-US" sz="1600" dirty="0"/>
          </a:p>
          <a:p>
            <a:pPr>
              <a:lnSpc>
                <a:spcPct val="150000"/>
              </a:lnSpc>
            </a:pPr>
            <a:r>
              <a:rPr lang="en-US" sz="1600" dirty="0" smtClean="0"/>
              <a:t>Hidden </a:t>
            </a:r>
            <a:r>
              <a:rPr lang="en-US" sz="1600" dirty="0"/>
              <a:t>and not reasonably </a:t>
            </a:r>
            <a:r>
              <a:rPr lang="en-US" sz="1600" dirty="0" smtClean="0"/>
              <a:t>discoverable on inspection.</a:t>
            </a:r>
          </a:p>
          <a:p>
            <a:pPr>
              <a:lnSpc>
                <a:spcPct val="150000"/>
              </a:lnSpc>
            </a:pPr>
            <a:r>
              <a:rPr lang="en-US" sz="1600" dirty="0" smtClean="0"/>
              <a:t>Often </a:t>
            </a:r>
            <a:r>
              <a:rPr lang="en-US" sz="1600" dirty="0"/>
              <a:t>discovered after </a:t>
            </a:r>
            <a:r>
              <a:rPr lang="en-US" sz="1600" dirty="0" smtClean="0"/>
              <a:t>transfer.</a:t>
            </a:r>
          </a:p>
          <a:p>
            <a:pPr>
              <a:lnSpc>
                <a:spcPct val="150000"/>
              </a:lnSpc>
            </a:pPr>
            <a:r>
              <a:rPr lang="en-US" sz="1600" dirty="0" smtClean="0"/>
              <a:t>Examples include:</a:t>
            </a:r>
          </a:p>
          <a:p>
            <a:pPr lvl="1">
              <a:lnSpc>
                <a:spcPct val="150000"/>
              </a:lnSpc>
              <a:buFont typeface="Wingdings" panose="05000000000000000000" pitchFamily="2" charset="2"/>
              <a:buChar char="ü"/>
            </a:pPr>
            <a:r>
              <a:rPr lang="en-US" sz="1600" dirty="0" smtClean="0"/>
              <a:t>Hidden </a:t>
            </a:r>
            <a:r>
              <a:rPr lang="en-US" sz="1600" dirty="0" err="1" smtClean="0"/>
              <a:t>mould</a:t>
            </a:r>
            <a:endParaRPr lang="en-US" sz="1600" dirty="0" smtClean="0"/>
          </a:p>
          <a:p>
            <a:pPr lvl="1">
              <a:lnSpc>
                <a:spcPct val="150000"/>
              </a:lnSpc>
              <a:buFont typeface="Wingdings" panose="05000000000000000000" pitchFamily="2" charset="2"/>
              <a:buChar char="ü"/>
            </a:pPr>
            <a:r>
              <a:rPr lang="en-US" sz="1600" dirty="0" smtClean="0"/>
              <a:t>Structural instability</a:t>
            </a:r>
          </a:p>
          <a:p>
            <a:pPr lvl="1">
              <a:lnSpc>
                <a:spcPct val="150000"/>
              </a:lnSpc>
              <a:buFont typeface="Wingdings" panose="05000000000000000000" pitchFamily="2" charset="2"/>
              <a:buChar char="ü"/>
            </a:pPr>
            <a:r>
              <a:rPr lang="en-US" sz="1600" dirty="0" smtClean="0"/>
              <a:t>Electrical faults</a:t>
            </a:r>
          </a:p>
          <a:p>
            <a:endParaRPr lang="en-US" dirty="0"/>
          </a:p>
          <a:p>
            <a:pPr lvl="0">
              <a:lnSpc>
                <a:spcPct val="200000"/>
              </a:lnSpc>
            </a:pPr>
            <a:endParaRPr lang="en-ZA" b="1" dirty="0"/>
          </a:p>
        </p:txBody>
      </p:sp>
    </p:spTree>
    <p:extLst>
      <p:ext uri="{BB962C8B-B14F-4D97-AF65-F5344CB8AC3E}">
        <p14:creationId xmlns:p14="http://schemas.microsoft.com/office/powerpoint/2010/main" val="13006516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p:txBody>
          <a:bodyPr/>
          <a:lstStyle/>
          <a:p>
            <a:r>
              <a:rPr lang="en-US" dirty="0" smtClean="0"/>
              <a:t>Common law effect of the </a:t>
            </a:r>
            <a:r>
              <a:rPr lang="en-US" i="1" dirty="0" err="1" smtClean="0"/>
              <a:t>voetstoots</a:t>
            </a:r>
            <a:r>
              <a:rPr lang="en-US" i="1" dirty="0" smtClean="0"/>
              <a:t> </a:t>
            </a:r>
            <a:r>
              <a:rPr lang="en-US" dirty="0" smtClean="0"/>
              <a:t>clause</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7059825" y="1479816"/>
            <a:ext cx="4736360" cy="3964336"/>
          </a:xfrm>
        </p:spPr>
        <p:txBody>
          <a:bodyPr>
            <a:normAutofit/>
          </a:bodyPr>
          <a:lstStyle/>
          <a:p>
            <a:pPr>
              <a:lnSpc>
                <a:spcPct val="150000"/>
              </a:lnSpc>
            </a:pPr>
            <a:r>
              <a:rPr lang="en-US" sz="1500" dirty="0" smtClean="0"/>
              <a:t>Generally </a:t>
            </a:r>
            <a:r>
              <a:rPr lang="en-US" sz="1500" dirty="0"/>
              <a:t>excludes seller </a:t>
            </a:r>
            <a:r>
              <a:rPr lang="en-US" sz="1500" dirty="0" smtClean="0"/>
              <a:t>liability.</a:t>
            </a:r>
          </a:p>
          <a:p>
            <a:pPr>
              <a:lnSpc>
                <a:spcPct val="150000"/>
              </a:lnSpc>
            </a:pPr>
            <a:r>
              <a:rPr lang="en-US" sz="1500" dirty="0" smtClean="0"/>
              <a:t>Covers </a:t>
            </a:r>
            <a:r>
              <a:rPr lang="en-US" sz="1500" dirty="0"/>
              <a:t>patent and latent </a:t>
            </a:r>
            <a:r>
              <a:rPr lang="en-US" sz="1500" dirty="0" smtClean="0"/>
              <a:t>defects.</a:t>
            </a:r>
            <a:endParaRPr lang="en-US" sz="1500" dirty="0"/>
          </a:p>
          <a:p>
            <a:pPr>
              <a:lnSpc>
                <a:spcPct val="150000"/>
              </a:lnSpc>
            </a:pPr>
            <a:r>
              <a:rPr lang="en-US" sz="1500" dirty="0" smtClean="0"/>
              <a:t>The seller is </a:t>
            </a:r>
            <a:r>
              <a:rPr lang="en-US" sz="1500" dirty="0"/>
              <a:t>protected if </a:t>
            </a:r>
            <a:r>
              <a:rPr lang="en-US" sz="1500" dirty="0" smtClean="0"/>
              <a:t>they were unaware </a:t>
            </a:r>
            <a:r>
              <a:rPr lang="en-US" sz="1500" dirty="0"/>
              <a:t>of </a:t>
            </a:r>
            <a:r>
              <a:rPr lang="en-US" sz="1500" dirty="0" smtClean="0"/>
              <a:t>the defect.</a:t>
            </a:r>
          </a:p>
          <a:p>
            <a:pPr>
              <a:lnSpc>
                <a:spcPct val="150000"/>
              </a:lnSpc>
            </a:pPr>
            <a:r>
              <a:rPr lang="en-US" sz="1500" dirty="0" smtClean="0"/>
              <a:t>Clause does </a:t>
            </a:r>
            <a:r>
              <a:rPr lang="en-US" sz="1500" dirty="0"/>
              <a:t>not protect fraudulent </a:t>
            </a:r>
            <a:r>
              <a:rPr lang="en-US" sz="1500" dirty="0" smtClean="0"/>
              <a:t>sellers.</a:t>
            </a:r>
            <a:endParaRPr lang="en-US" sz="1500" dirty="0"/>
          </a:p>
          <a:p>
            <a:pPr>
              <a:lnSpc>
                <a:spcPct val="150000"/>
              </a:lnSpc>
            </a:pPr>
            <a:endParaRPr lang="en-US" sz="1600" dirty="0" smtClean="0"/>
          </a:p>
          <a:p>
            <a:pPr marL="0" indent="0">
              <a:lnSpc>
                <a:spcPct val="150000"/>
              </a:lnSpc>
              <a:buNone/>
            </a:pPr>
            <a:endParaRPr lang="en-US" sz="16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89" r="11589"/>
          <a:stretch>
            <a:fillRect/>
          </a:stretch>
        </p:blipFill>
        <p:spPr/>
      </p:pic>
    </p:spTree>
    <p:extLst>
      <p:ext uri="{BB962C8B-B14F-4D97-AF65-F5344CB8AC3E}">
        <p14:creationId xmlns:p14="http://schemas.microsoft.com/office/powerpoint/2010/main" val="31881079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Fraudulent non-disclosure </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163215"/>
            <a:ext cx="4736360" cy="4649756"/>
          </a:xfrm>
        </p:spPr>
        <p:txBody>
          <a:bodyPr>
            <a:normAutofit/>
          </a:bodyPr>
          <a:lstStyle/>
          <a:p>
            <a:pPr>
              <a:lnSpc>
                <a:spcPct val="150000"/>
              </a:lnSpc>
            </a:pPr>
            <a:r>
              <a:rPr lang="en-US" sz="1500" dirty="0" smtClean="0"/>
              <a:t>The seller </a:t>
            </a:r>
            <a:r>
              <a:rPr lang="en-US" sz="1500" dirty="0"/>
              <a:t>knew of the </a:t>
            </a:r>
            <a:r>
              <a:rPr lang="en-US" sz="1500" dirty="0" smtClean="0"/>
              <a:t>defect.</a:t>
            </a:r>
          </a:p>
          <a:p>
            <a:pPr>
              <a:lnSpc>
                <a:spcPct val="150000"/>
              </a:lnSpc>
            </a:pPr>
            <a:r>
              <a:rPr lang="en-US" sz="1500" dirty="0" smtClean="0"/>
              <a:t>The seller </a:t>
            </a:r>
            <a:r>
              <a:rPr lang="en-US" sz="1500" dirty="0"/>
              <a:t>appreciated its </a:t>
            </a:r>
            <a:r>
              <a:rPr lang="en-US" sz="1500" dirty="0" smtClean="0"/>
              <a:t>materiality.</a:t>
            </a:r>
          </a:p>
          <a:p>
            <a:pPr>
              <a:lnSpc>
                <a:spcPct val="150000"/>
              </a:lnSpc>
            </a:pPr>
            <a:r>
              <a:rPr lang="en-US" sz="1500" dirty="0" smtClean="0"/>
              <a:t>The seller deliberately </a:t>
            </a:r>
            <a:r>
              <a:rPr lang="en-US" sz="1500" dirty="0"/>
              <a:t>failed to </a:t>
            </a:r>
            <a:r>
              <a:rPr lang="en-US" sz="1500" dirty="0" smtClean="0"/>
              <a:t>disclose the defect.</a:t>
            </a:r>
          </a:p>
          <a:p>
            <a:pPr>
              <a:lnSpc>
                <a:spcPct val="150000"/>
              </a:lnSpc>
            </a:pPr>
            <a:r>
              <a:rPr lang="en-US" sz="1500" dirty="0" smtClean="0"/>
              <a:t>Onus is on the purchaser to </a:t>
            </a:r>
            <a:r>
              <a:rPr lang="en-US" sz="1500" dirty="0"/>
              <a:t>prove </a:t>
            </a:r>
            <a:r>
              <a:rPr lang="en-US" sz="1500" dirty="0" smtClean="0"/>
              <a:t>fraud on a balance of probabilities.</a:t>
            </a:r>
          </a:p>
          <a:p>
            <a:pPr>
              <a:lnSpc>
                <a:spcPct val="150000"/>
              </a:lnSpc>
            </a:pPr>
            <a:r>
              <a:rPr lang="en-US" sz="1500" dirty="0" smtClean="0"/>
              <a:t>Each </a:t>
            </a:r>
            <a:r>
              <a:rPr lang="en-US" sz="1500" dirty="0"/>
              <a:t>case </a:t>
            </a:r>
            <a:r>
              <a:rPr lang="en-US" sz="1500" dirty="0" smtClean="0"/>
              <a:t>is assessed </a:t>
            </a:r>
            <a:r>
              <a:rPr lang="en-US" sz="1500" dirty="0"/>
              <a:t>on its </a:t>
            </a:r>
            <a:r>
              <a:rPr lang="en-US" sz="1500" dirty="0" smtClean="0"/>
              <a:t>facts.</a:t>
            </a:r>
            <a:endParaRPr lang="en-US" sz="15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73" r="11573"/>
          <a:stretch>
            <a:fillRect/>
          </a:stretch>
        </p:blipFill>
        <p:spPr/>
      </p:pic>
    </p:spTree>
    <p:extLst>
      <p:ext uri="{BB962C8B-B14F-4D97-AF65-F5344CB8AC3E}">
        <p14:creationId xmlns:p14="http://schemas.microsoft.com/office/powerpoint/2010/main" val="14555268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p:txBody>
          <a:bodyPr/>
          <a:lstStyle/>
          <a:p>
            <a:r>
              <a:rPr lang="en-US" dirty="0" smtClean="0"/>
              <a:t>Remedies for defects</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7059283" y="1284514"/>
            <a:ext cx="4736360" cy="3964336"/>
          </a:xfrm>
        </p:spPr>
        <p:txBody>
          <a:bodyPr>
            <a:normAutofit/>
          </a:bodyPr>
          <a:lstStyle/>
          <a:p>
            <a:pPr>
              <a:lnSpc>
                <a:spcPct val="150000"/>
              </a:lnSpc>
            </a:pPr>
            <a:r>
              <a:rPr lang="en-US" sz="1500" dirty="0"/>
              <a:t>Cancellation for serious </a:t>
            </a:r>
            <a:r>
              <a:rPr lang="en-US" sz="1500" dirty="0" smtClean="0"/>
              <a:t>defects.</a:t>
            </a:r>
          </a:p>
          <a:p>
            <a:pPr>
              <a:lnSpc>
                <a:spcPct val="150000"/>
              </a:lnSpc>
            </a:pPr>
            <a:r>
              <a:rPr lang="en-US" sz="1500" dirty="0" smtClean="0"/>
              <a:t>Reduction </a:t>
            </a:r>
            <a:r>
              <a:rPr lang="en-US" sz="1500" dirty="0"/>
              <a:t>of purchase </a:t>
            </a:r>
            <a:r>
              <a:rPr lang="en-US" sz="1500" dirty="0" smtClean="0"/>
              <a:t>price.</a:t>
            </a:r>
          </a:p>
          <a:p>
            <a:pPr>
              <a:lnSpc>
                <a:spcPct val="150000"/>
              </a:lnSpc>
            </a:pPr>
            <a:r>
              <a:rPr lang="en-US" sz="1500" dirty="0" smtClean="0"/>
              <a:t>Damages are only awarded </a:t>
            </a:r>
            <a:r>
              <a:rPr lang="en-US" sz="1500" dirty="0"/>
              <a:t>in limited </a:t>
            </a:r>
            <a:r>
              <a:rPr lang="en-US" sz="1500" dirty="0" smtClean="0"/>
              <a:t>cases.</a:t>
            </a:r>
          </a:p>
          <a:p>
            <a:pPr>
              <a:lnSpc>
                <a:spcPct val="150000"/>
              </a:lnSpc>
            </a:pPr>
            <a:r>
              <a:rPr lang="en-US" sz="1500" dirty="0" smtClean="0"/>
              <a:t>Remedies </a:t>
            </a:r>
            <a:r>
              <a:rPr lang="en-US" sz="1500" dirty="0"/>
              <a:t>restricted </a:t>
            </a:r>
            <a:r>
              <a:rPr lang="en-US" sz="1500" dirty="0" smtClean="0"/>
              <a:t>by the </a:t>
            </a:r>
            <a:r>
              <a:rPr lang="en-US" sz="1500" i="1" dirty="0" err="1" smtClean="0"/>
              <a:t>voetstoots</a:t>
            </a:r>
            <a:r>
              <a:rPr lang="en-US" sz="1500" dirty="0" smtClean="0"/>
              <a:t> clause. </a:t>
            </a:r>
            <a:endParaRPr lang="en-US" sz="15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2074" b="2074"/>
          <a:stretch>
            <a:fillRect/>
          </a:stretch>
        </p:blipFill>
        <p:spPr/>
      </p:pic>
    </p:spTree>
    <p:extLst>
      <p:ext uri="{BB962C8B-B14F-4D97-AF65-F5344CB8AC3E}">
        <p14:creationId xmlns:p14="http://schemas.microsoft.com/office/powerpoint/2010/main" val="22625749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The Consumer Protection Act</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163215"/>
            <a:ext cx="4736360" cy="4649756"/>
          </a:xfrm>
        </p:spPr>
        <p:txBody>
          <a:bodyPr>
            <a:normAutofit/>
          </a:bodyPr>
          <a:lstStyle/>
          <a:p>
            <a:pPr lvl="0">
              <a:lnSpc>
                <a:spcPct val="200000"/>
              </a:lnSpc>
            </a:pPr>
            <a:r>
              <a:rPr lang="en-US" sz="1500" dirty="0"/>
              <a:t>Applies to sellers acting </a:t>
            </a:r>
            <a:r>
              <a:rPr lang="en-US" sz="1500" dirty="0" smtClean="0"/>
              <a:t>within the ordinary course of business.</a:t>
            </a:r>
          </a:p>
          <a:p>
            <a:pPr lvl="0">
              <a:lnSpc>
                <a:spcPct val="200000"/>
              </a:lnSpc>
            </a:pPr>
            <a:r>
              <a:rPr lang="en-US" sz="1500" dirty="0" smtClean="0"/>
              <a:t>E.g. property developers.</a:t>
            </a:r>
          </a:p>
          <a:p>
            <a:pPr lvl="0">
              <a:lnSpc>
                <a:spcPct val="200000"/>
              </a:lnSpc>
            </a:pPr>
            <a:r>
              <a:rPr lang="en-US" sz="1500" dirty="0" smtClean="0"/>
              <a:t>Does </a:t>
            </a:r>
            <a:r>
              <a:rPr lang="en-US" sz="1500" dirty="0"/>
              <a:t>not usually apply to private once-off </a:t>
            </a:r>
            <a:r>
              <a:rPr lang="en-US" sz="1500" dirty="0" smtClean="0"/>
              <a:t>sales.</a:t>
            </a:r>
          </a:p>
          <a:p>
            <a:pPr lvl="0">
              <a:lnSpc>
                <a:spcPct val="200000"/>
              </a:lnSpc>
            </a:pPr>
            <a:r>
              <a:rPr lang="en-US" sz="1500" dirty="0" smtClean="0"/>
              <a:t>Section </a:t>
            </a:r>
            <a:r>
              <a:rPr lang="en-US" sz="1500" dirty="0"/>
              <a:t>55: </a:t>
            </a:r>
            <a:r>
              <a:rPr lang="en-US" sz="1500" dirty="0" smtClean="0"/>
              <a:t>Right </a:t>
            </a:r>
            <a:r>
              <a:rPr lang="en-US" sz="1500" dirty="0"/>
              <a:t>to suitable, defect-free </a:t>
            </a:r>
            <a:r>
              <a:rPr lang="en-US" sz="1500" dirty="0" smtClean="0"/>
              <a:t>goods.</a:t>
            </a:r>
          </a:p>
          <a:p>
            <a:pPr lvl="0">
              <a:lnSpc>
                <a:spcPct val="200000"/>
              </a:lnSpc>
            </a:pPr>
            <a:r>
              <a:rPr lang="en-US" sz="1500" dirty="0" smtClean="0"/>
              <a:t>CPA </a:t>
            </a:r>
            <a:r>
              <a:rPr lang="en-US" sz="1500" dirty="0"/>
              <a:t>is a threshold </a:t>
            </a:r>
            <a:r>
              <a:rPr lang="en-US" sz="1500" dirty="0" smtClean="0"/>
              <a:t>issue.</a:t>
            </a:r>
            <a:endParaRPr lang="en-US" sz="1500" dirty="0">
              <a:solidFill>
                <a:srgbClr val="343741"/>
              </a:solidFill>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79" r="11579"/>
          <a:stretch>
            <a:fillRect/>
          </a:stretch>
        </p:blipFill>
        <p:spPr/>
      </p:pic>
    </p:spTree>
    <p:extLst>
      <p:ext uri="{BB962C8B-B14F-4D97-AF65-F5344CB8AC3E}">
        <p14:creationId xmlns:p14="http://schemas.microsoft.com/office/powerpoint/2010/main" val="330362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p:txBody>
          <a:bodyPr/>
          <a:lstStyle/>
          <a:p>
            <a:r>
              <a:rPr lang="en-US" dirty="0" smtClean="0"/>
              <a:t>The CPA and the </a:t>
            </a:r>
            <a:r>
              <a:rPr lang="en-US" i="1" dirty="0" err="1" smtClean="0"/>
              <a:t>voetstoots</a:t>
            </a:r>
            <a:r>
              <a:rPr lang="en-US" i="1" dirty="0" smtClean="0"/>
              <a:t> </a:t>
            </a:r>
            <a:r>
              <a:rPr lang="en-US" dirty="0" smtClean="0"/>
              <a:t>clause</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7059825" y="1452465"/>
            <a:ext cx="4736360" cy="3964336"/>
          </a:xfrm>
        </p:spPr>
        <p:txBody>
          <a:bodyPr>
            <a:normAutofit/>
          </a:bodyPr>
          <a:lstStyle/>
          <a:p>
            <a:pPr>
              <a:lnSpc>
                <a:spcPct val="200000"/>
              </a:lnSpc>
            </a:pPr>
            <a:r>
              <a:rPr lang="en-US" sz="1500" dirty="0" smtClean="0"/>
              <a:t>Blanket </a:t>
            </a:r>
            <a:r>
              <a:rPr lang="en-US" sz="1500" i="1" dirty="0" err="1"/>
              <a:t>voetstoots</a:t>
            </a:r>
            <a:r>
              <a:rPr lang="en-US" sz="1500" i="1" dirty="0"/>
              <a:t> </a:t>
            </a:r>
            <a:r>
              <a:rPr lang="en-US" sz="1500" dirty="0" smtClean="0"/>
              <a:t>clauses are </a:t>
            </a:r>
            <a:r>
              <a:rPr lang="en-US" sz="1500" dirty="0"/>
              <a:t>generally </a:t>
            </a:r>
            <a:r>
              <a:rPr lang="en-US" sz="1500" dirty="0" smtClean="0"/>
              <a:t>unenforceable.</a:t>
            </a:r>
          </a:p>
          <a:p>
            <a:pPr>
              <a:lnSpc>
                <a:spcPct val="200000"/>
              </a:lnSpc>
            </a:pPr>
            <a:r>
              <a:rPr lang="en-US" sz="1500" dirty="0" smtClean="0"/>
              <a:t>The seller </a:t>
            </a:r>
            <a:r>
              <a:rPr lang="en-US" sz="1500" dirty="0"/>
              <a:t>cannot contract out of </a:t>
            </a:r>
            <a:r>
              <a:rPr lang="en-US" sz="1500" dirty="0" smtClean="0"/>
              <a:t>CPA.</a:t>
            </a:r>
          </a:p>
          <a:p>
            <a:pPr>
              <a:lnSpc>
                <a:spcPct val="200000"/>
              </a:lnSpc>
            </a:pPr>
            <a:r>
              <a:rPr lang="en-US" sz="1500" dirty="0" smtClean="0"/>
              <a:t>Section </a:t>
            </a:r>
            <a:r>
              <a:rPr lang="en-US" sz="1500" dirty="0"/>
              <a:t>55(6): </a:t>
            </a:r>
            <a:r>
              <a:rPr lang="en-US" sz="1500" dirty="0" smtClean="0"/>
              <a:t>The purchaser </a:t>
            </a:r>
            <a:r>
              <a:rPr lang="en-US" sz="1500" dirty="0"/>
              <a:t>may accept disclosed </a:t>
            </a:r>
            <a:r>
              <a:rPr lang="en-US" sz="1500" dirty="0" smtClean="0"/>
              <a:t>defects.</a:t>
            </a:r>
          </a:p>
          <a:p>
            <a:pPr>
              <a:lnSpc>
                <a:spcPct val="200000"/>
              </a:lnSpc>
            </a:pPr>
            <a:r>
              <a:rPr lang="en-US" sz="1500" dirty="0" smtClean="0"/>
              <a:t>Specific</a:t>
            </a:r>
            <a:r>
              <a:rPr lang="en-US" sz="1500" dirty="0"/>
              <a:t>, informed disclosure may limit </a:t>
            </a:r>
            <a:r>
              <a:rPr lang="en-US" sz="1500" dirty="0" smtClean="0"/>
              <a:t>liability.</a:t>
            </a:r>
            <a:endParaRPr lang="en-US" sz="15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84" r="11584"/>
          <a:stretch>
            <a:fillRect/>
          </a:stretch>
        </p:blipFill>
        <p:spPr/>
      </p:pic>
    </p:spTree>
    <p:extLst>
      <p:ext uri="{BB962C8B-B14F-4D97-AF65-F5344CB8AC3E}">
        <p14:creationId xmlns:p14="http://schemas.microsoft.com/office/powerpoint/2010/main" val="37843426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The Property </a:t>
            </a:r>
            <a:r>
              <a:rPr lang="en-GB" dirty="0" smtClean="0"/>
              <a:t>Practitioners Act</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163215"/>
            <a:ext cx="4736360" cy="4649756"/>
          </a:xfrm>
        </p:spPr>
        <p:txBody>
          <a:bodyPr>
            <a:normAutofit/>
          </a:bodyPr>
          <a:lstStyle/>
          <a:p>
            <a:pPr lvl="0">
              <a:lnSpc>
                <a:spcPct val="200000"/>
              </a:lnSpc>
            </a:pPr>
            <a:r>
              <a:rPr lang="en-US" sz="1500" dirty="0" smtClean="0"/>
              <a:t>Introduced mandatory disclosure form (Immovable Property Condition Report).</a:t>
            </a:r>
          </a:p>
          <a:p>
            <a:pPr lvl="0">
              <a:lnSpc>
                <a:spcPct val="200000"/>
              </a:lnSpc>
            </a:pPr>
            <a:r>
              <a:rPr lang="en-US" sz="1500" dirty="0" smtClean="0"/>
              <a:t>Must </a:t>
            </a:r>
            <a:r>
              <a:rPr lang="en-US" sz="1500" dirty="0"/>
              <a:t>be provided before </a:t>
            </a:r>
            <a:r>
              <a:rPr lang="en-US" sz="1500" dirty="0" smtClean="0"/>
              <a:t>the offer </a:t>
            </a:r>
            <a:r>
              <a:rPr lang="en-US" sz="1500" dirty="0"/>
              <a:t>is </a:t>
            </a:r>
            <a:r>
              <a:rPr lang="en-US" sz="1500" dirty="0" smtClean="0"/>
              <a:t>made.</a:t>
            </a:r>
          </a:p>
          <a:p>
            <a:pPr lvl="0">
              <a:lnSpc>
                <a:spcPct val="200000"/>
              </a:lnSpc>
            </a:pPr>
            <a:r>
              <a:rPr lang="en-US" sz="1500" dirty="0" smtClean="0"/>
              <a:t>Disclosure </a:t>
            </a:r>
            <a:r>
              <a:rPr lang="en-US" sz="1500" dirty="0"/>
              <a:t>of known </a:t>
            </a:r>
            <a:r>
              <a:rPr lang="en-US" sz="1500" dirty="0" smtClean="0"/>
              <a:t>defects is required.</a:t>
            </a:r>
          </a:p>
          <a:p>
            <a:pPr lvl="0">
              <a:lnSpc>
                <a:spcPct val="200000"/>
              </a:lnSpc>
            </a:pPr>
            <a:r>
              <a:rPr lang="en-US" sz="1500" dirty="0" smtClean="0"/>
              <a:t>No </a:t>
            </a:r>
            <a:r>
              <a:rPr lang="en-US" sz="1500" dirty="0"/>
              <a:t>automatic invalidity if </a:t>
            </a:r>
            <a:r>
              <a:rPr lang="en-US" sz="1500" dirty="0" smtClean="0"/>
              <a:t>omitted.</a:t>
            </a:r>
          </a:p>
          <a:p>
            <a:pPr lvl="0">
              <a:lnSpc>
                <a:spcPct val="200000"/>
              </a:lnSpc>
            </a:pPr>
            <a:r>
              <a:rPr lang="en-US" sz="1500" dirty="0" smtClean="0"/>
              <a:t>Places increased </a:t>
            </a:r>
            <a:r>
              <a:rPr lang="en-US" sz="1500" dirty="0"/>
              <a:t>accountability </a:t>
            </a:r>
            <a:r>
              <a:rPr lang="en-US" sz="1500" dirty="0" smtClean="0"/>
              <a:t>on </a:t>
            </a:r>
            <a:r>
              <a:rPr lang="en-US" sz="1500" smtClean="0"/>
              <a:t>property practitioners.</a:t>
            </a:r>
            <a:endParaRPr lang="en-US" sz="1500" dirty="0" smtClean="0"/>
          </a:p>
          <a:p>
            <a:pPr lvl="0">
              <a:lnSpc>
                <a:spcPct val="200000"/>
              </a:lnSpc>
            </a:pPr>
            <a:endParaRPr lang="en-US" sz="1500" dirty="0">
              <a:solidFill>
                <a:srgbClr val="343741"/>
              </a:solidFill>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73" r="11573"/>
          <a:stretch>
            <a:fillRect/>
          </a:stretch>
        </p:blipFill>
        <p:spPr/>
      </p:pic>
    </p:spTree>
    <p:extLst>
      <p:ext uri="{BB962C8B-B14F-4D97-AF65-F5344CB8AC3E}">
        <p14:creationId xmlns:p14="http://schemas.microsoft.com/office/powerpoint/2010/main" val="9430972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B41F2-4981-2E55-229E-FDCDDAE3BC68}"/>
              </a:ext>
            </a:extLst>
          </p:cNvPr>
          <p:cNvSpPr>
            <a:spLocks noGrp="1"/>
          </p:cNvSpPr>
          <p:nvPr>
            <p:ph type="ctrTitle"/>
          </p:nvPr>
        </p:nvSpPr>
        <p:spPr/>
        <p:txBody>
          <a:bodyPr/>
          <a:lstStyle/>
          <a:p>
            <a:r>
              <a:rPr lang="en-US" dirty="0"/>
              <a:t>Thank you</a:t>
            </a:r>
          </a:p>
        </p:txBody>
      </p:sp>
    </p:spTree>
    <p:extLst>
      <p:ext uri="{BB962C8B-B14F-4D97-AF65-F5344CB8AC3E}">
        <p14:creationId xmlns:p14="http://schemas.microsoft.com/office/powerpoint/2010/main" val="1551579823"/>
      </p:ext>
    </p:extLst>
  </p:cSld>
  <p:clrMapOvr>
    <a:masterClrMapping/>
  </p:clrMapOvr>
</p:sld>
</file>

<file path=ppt/theme/theme1.xml><?xml version="1.0" encoding="utf-8"?>
<a:theme xmlns:a="http://schemas.openxmlformats.org/drawingml/2006/main" name="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2.xml><?xml version="1.0" encoding="utf-8"?>
<a:theme xmlns:a="http://schemas.openxmlformats.org/drawingml/2006/main" name="1_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3.xml><?xml version="1.0" encoding="utf-8"?>
<a:theme xmlns:a="http://schemas.openxmlformats.org/drawingml/2006/main" name="2_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 id="{54CE043B-F6E1-426C-93DF-68CCE437CE31}" vid="{48481EED-8200-4BF2-8AFA-2836CA669D9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8126</TotalTime>
  <Words>405</Words>
  <Application>Microsoft Office PowerPoint</Application>
  <PresentationFormat>Widescreen</PresentationFormat>
  <Paragraphs>65</Paragraphs>
  <Slides>13</Slides>
  <Notes>0</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13</vt:i4>
      </vt:variant>
    </vt:vector>
  </HeadingPairs>
  <TitlesOfParts>
    <vt:vector size="19" baseType="lpstr">
      <vt:lpstr>Arial</vt:lpstr>
      <vt:lpstr>Calibri</vt:lpstr>
      <vt:lpstr>Wingdings</vt:lpstr>
      <vt:lpstr>Office Theme</vt:lpstr>
      <vt:lpstr>1_Office Theme</vt:lpstr>
      <vt:lpstr>2_Office Theme</vt:lpstr>
      <vt:lpstr>Property defects and the voetstoots clause</vt:lpstr>
      <vt:lpstr>DISCLAIMER  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vt:lpstr>
      <vt:lpstr>What is a voetstoots clause?</vt:lpstr>
      <vt:lpstr>Purpose of the voetstoots clause</vt:lpstr>
      <vt:lpstr>Property defects </vt:lpstr>
      <vt:lpstr>Patent defects vs latent defects</vt:lpstr>
      <vt:lpstr>Common law effect of the voetstoots clause</vt:lpstr>
      <vt:lpstr>Fraudulent non-disclosure </vt:lpstr>
      <vt:lpstr>Remedies for defects</vt:lpstr>
      <vt:lpstr>The Consumer Protection Act</vt:lpstr>
      <vt:lpstr>The CPA and the voetstoots clause</vt:lpstr>
      <vt:lpstr>The Property Practitioners Act</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Commission &amp; Mandate Disputes</dc:title>
  <dc:creator>Dr Samantha Smith</dc:creator>
  <cp:lastModifiedBy>Samantha S</cp:lastModifiedBy>
  <cp:revision>43</cp:revision>
  <dcterms:created xsi:type="dcterms:W3CDTF">2025-12-17T09:54:40Z</dcterms:created>
  <dcterms:modified xsi:type="dcterms:W3CDTF">2026-02-05T12:53:23Z</dcterms:modified>
  <cp:contentStatus/>
</cp:coreProperties>
</file>