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04" r:id="rId2"/>
  </p:sldMasterIdLst>
  <p:notesMasterIdLst>
    <p:notesMasterId r:id="rId15"/>
  </p:notesMasterIdLst>
  <p:handoutMasterIdLst>
    <p:handoutMasterId r:id="rId16"/>
  </p:handoutMasterIdLst>
  <p:sldIdLst>
    <p:sldId id="294" r:id="rId3"/>
    <p:sldId id="281" r:id="rId4"/>
    <p:sldId id="286" r:id="rId5"/>
    <p:sldId id="287" r:id="rId6"/>
    <p:sldId id="289" r:id="rId7"/>
    <p:sldId id="290" r:id="rId8"/>
    <p:sldId id="292" r:id="rId9"/>
    <p:sldId id="295" r:id="rId10"/>
    <p:sldId id="296" r:id="rId11"/>
    <p:sldId id="297" r:id="rId12"/>
    <p:sldId id="29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DZDIq1ZuXGenQbMYLYew==" hashData="+JGuJwRV4ALLpfpkQ0nG8uBAwifclAC06XsT1jTQI0m31LjEQjS6pgQqL7njb9JcNoo+brwUNbh779DtQFfJS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3741"/>
    <a:srgbClr val="C7C9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03"/>
    <p:restoredTop sz="94795"/>
  </p:normalViewPr>
  <p:slideViewPr>
    <p:cSldViewPr snapToGrid="0" snapToObjects="1">
      <p:cViewPr varScale="1">
        <p:scale>
          <a:sx n="82" d="100"/>
          <a:sy n="82" d="100"/>
        </p:scale>
        <p:origin x="8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313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BA3A6-1339-4089-A436-9B76F71E38BE}" type="datetimeFigureOut">
              <a:rPr lang="en-ZA" smtClean="0"/>
              <a:t>2026/01/23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A85F5-A8A5-4A8F-91C1-CA21118C7BF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58445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DD538-5281-5243-A3D0-E17CF3B2874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F5E5F-5364-1E43-A188-119C7274C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309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8C17F0F-8CBD-7F4A-E298-F233D8B4E76E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r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374156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A8FB7F-9F73-ADA7-F9DB-DBBED6A07599}"/>
              </a:ext>
            </a:extLst>
          </p:cNvPr>
          <p:cNvSpPr txBox="1"/>
          <p:nvPr userDrawn="1"/>
        </p:nvSpPr>
        <p:spPr>
          <a:xfrm>
            <a:off x="9717932" y="4221804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3952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0C002D-1046-4047-022A-0773AE945593}"/>
              </a:ext>
            </a:extLst>
          </p:cNvPr>
          <p:cNvSpPr txBox="1"/>
          <p:nvPr userDrawn="1"/>
        </p:nvSpPr>
        <p:spPr>
          <a:xfrm>
            <a:off x="796229" y="2321004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l"/>
            <a:r>
              <a:rPr lang="en-US" sz="2400" b="0" i="0" dirty="0" smtClean="0">
                <a:solidFill>
                  <a:schemeClr val="accent2"/>
                </a:solidFill>
                <a:latin typeface="+mj-lt"/>
              </a:rPr>
              <a:t>2026</a:t>
            </a:r>
            <a:endParaRPr lang="en-US" sz="24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8272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0ED0C1-EA4B-5F78-5762-FB88E416D0BA}"/>
              </a:ext>
            </a:extLst>
          </p:cNvPr>
          <p:cNvSpPr txBox="1"/>
          <p:nvPr userDrawn="1"/>
        </p:nvSpPr>
        <p:spPr>
          <a:xfrm>
            <a:off x="719848" y="2783745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160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54706D-72FE-FD22-046C-449EAEDA84B3}"/>
              </a:ext>
            </a:extLst>
          </p:cNvPr>
          <p:cNvSpPr txBox="1"/>
          <p:nvPr userDrawn="1"/>
        </p:nvSpPr>
        <p:spPr>
          <a:xfrm>
            <a:off x="796229" y="3640518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l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48616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A9EB1E-21C2-C3D4-E897-EAFB8D267CBC}"/>
              </a:ext>
            </a:extLst>
          </p:cNvPr>
          <p:cNvSpPr txBox="1"/>
          <p:nvPr userDrawn="1"/>
        </p:nvSpPr>
        <p:spPr>
          <a:xfrm>
            <a:off x="719848" y="4271360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3478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A86E44-B74B-B7BB-8527-08824BDEE7D0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r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422138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13495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/ Agend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1939386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898" y="6331919"/>
            <a:ext cx="458194" cy="1388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29181D-78D5-1186-F3EC-8BE0A81A74DC}"/>
              </a:ext>
            </a:extLst>
          </p:cNvPr>
          <p:cNvSpPr txBox="1"/>
          <p:nvPr userDrawn="1"/>
        </p:nvSpPr>
        <p:spPr>
          <a:xfrm>
            <a:off x="3602085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57DC38-1AE8-3991-2469-0E0864C34B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13476" y="109855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ED137A2-9A78-5020-716E-C53A2C2A1C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13476" y="1807796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E0DDCD8-F9C7-027E-9748-D91AF55913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80163" y="180772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1304FA8B-32C9-AD3A-FCF2-A87DDE8265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13476" y="2517042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A72BF9B9-F625-7602-F1DC-55595F77C7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80163" y="251696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648EAA53-8181-B137-9920-4816F21DC7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113476" y="3226288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C7CC70BC-1CD4-AACD-0EE2-ECA13339C7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0163" y="3226196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E03CD955-EAF2-B417-441D-7028C928E0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13476" y="3935534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0" name="Text Placeholder 15">
            <a:extLst>
              <a:ext uri="{FF2B5EF4-FFF2-40B4-BE49-F238E27FC236}">
                <a16:creationId xmlns:a16="http://schemas.microsoft.com/office/drawing/2014/main" id="{E4FC25E3-F673-DD18-CDE7-8F7F88784D8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0163" y="393543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F7AA5B16-6A50-FE61-B9D2-91C8F23FF44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113476" y="464478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DADB271-A7AC-91D3-B643-D284AC7CF0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80163" y="4644669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B895D3CC-94A8-AEF3-574C-4A91E0C65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113476" y="5354027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91E610CB-8730-EA18-69C8-C7CB2AC6A1E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0163" y="5353905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97AF5A72-30E9-1FDA-507C-E57541E3C9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0163" y="110187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15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tar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1000460"/>
            <a:ext cx="4595619" cy="4262205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Section Title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67" y="6328473"/>
            <a:ext cx="470732" cy="1427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4885110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bg1"/>
                </a:solidFill>
                <a:latin typeface="+mn-lt"/>
              </a:rPr>
              <a:t>The Big Small Firm</a:t>
            </a:r>
            <a:endParaRPr lang="en-US" sz="900" b="0" i="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99F70-E169-C0EE-BA71-BF39ABF3310C}"/>
              </a:ext>
            </a:extLst>
          </p:cNvPr>
          <p:cNvSpPr txBox="1"/>
          <p:nvPr userDrawn="1"/>
        </p:nvSpPr>
        <p:spPr>
          <a:xfrm>
            <a:off x="10138514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ADE3794-74A2-A744-972E-DD75DD50B2D8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13473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peaker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6437B46-ED6B-0CE3-406B-D54D60A0CA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06800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64362383-D533-E9E7-F6C5-7DE2EB875D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448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0DE29A69-0FD8-0A12-613F-B34A807F11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45579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1BDD7A31-8EA7-5B60-EC9C-706EAEF027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9448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FEA64B6B-BE15-0E00-B0E8-88867D444A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245579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1B5C1E3F-7B55-84D1-7E8A-F0AEF6CEF30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19448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BF69D11-1EFF-5498-6000-A6C139C08A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32096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F95BC95C-5031-47D4-F539-C112B404937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96037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3109D3E0-B7CE-63DD-12D1-2CA5684B9A9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96037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451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Blank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18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Righ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576263"/>
            <a:ext cx="5700185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8D4A502-BBFB-8136-686D-FFF27E72E6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557563"/>
            <a:ext cx="4736360" cy="396433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95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Lef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283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5955" y="576263"/>
            <a:ext cx="5700185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3AAD1E2-A02D-3B32-5C3F-F5C7CC8F36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561032"/>
            <a:ext cx="4736360" cy="396433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48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ingle Imag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86470C8-0844-A0EF-87A4-5620CF9AC72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4546" y="576263"/>
            <a:ext cx="11061639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496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4" y="3781427"/>
            <a:ext cx="4382881" cy="108749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End Slide Message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AD6BBFB-C24F-B573-C956-6B77C7C487CE}"/>
              </a:ext>
            </a:extLst>
          </p:cNvPr>
          <p:cNvSpPr txBox="1">
            <a:spLocks/>
          </p:cNvSpPr>
          <p:nvPr userDrawn="1"/>
        </p:nvSpPr>
        <p:spPr>
          <a:xfrm>
            <a:off x="1798412" y="6116568"/>
            <a:ext cx="1639732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 err="1">
                <a:latin typeface="+mn-lt"/>
              </a:rPr>
              <a:t>thebigsmallfirm</a:t>
            </a:r>
            <a:endParaRPr lang="en-US" sz="11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A1D7F-0A91-FF16-07CB-FC5A192829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5671" y="829581"/>
            <a:ext cx="757330" cy="22970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7CC62C-9E8F-2FC9-E35C-F9737E3EABAA}"/>
              </a:ext>
            </a:extLst>
          </p:cNvPr>
          <p:cNvSpPr txBox="1">
            <a:spLocks/>
          </p:cNvSpPr>
          <p:nvPr userDrawn="1"/>
        </p:nvSpPr>
        <p:spPr>
          <a:xfrm>
            <a:off x="4604917" y="6116568"/>
            <a:ext cx="1886195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100" b="1" dirty="0" err="1">
                <a:latin typeface="+mn-lt"/>
              </a:rPr>
              <a:t>www.stbb.co.za</a:t>
            </a:r>
            <a:endParaRPr lang="en-US" sz="1100" b="1" dirty="0">
              <a:latin typeface="+mn-lt"/>
            </a:endParaRPr>
          </a:p>
        </p:txBody>
      </p:sp>
      <p:pic>
        <p:nvPicPr>
          <p:cNvPr id="19" name="Picture 18" descr="A white letter f on a dark background&#10;&#10;AI-generated content may be incorrect.">
            <a:extLst>
              <a:ext uri="{FF2B5EF4-FFF2-40B4-BE49-F238E27FC236}">
                <a16:creationId xmlns:a16="http://schemas.microsoft.com/office/drawing/2014/main" id="{90A998BC-294D-7726-02B8-FA5F38D9A2F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267" y="6116568"/>
            <a:ext cx="273050" cy="273050"/>
          </a:xfrm>
          <a:prstGeom prst="rect">
            <a:avLst/>
          </a:prstGeom>
        </p:spPr>
      </p:pic>
      <p:pic>
        <p:nvPicPr>
          <p:cNvPr id="22" name="Picture 21" descr="A logo of a camera&#10;&#10;AI-generated content may be incorrect.">
            <a:extLst>
              <a:ext uri="{FF2B5EF4-FFF2-40B4-BE49-F238E27FC236}">
                <a16:creationId xmlns:a16="http://schemas.microsoft.com/office/drawing/2014/main" id="{A5ACCB66-6AAB-FDD3-B9C7-83C048A523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579" y="6116568"/>
            <a:ext cx="273050" cy="273050"/>
          </a:xfrm>
          <a:prstGeom prst="rect">
            <a:avLst/>
          </a:prstGeom>
        </p:spPr>
      </p:pic>
      <p:pic>
        <p:nvPicPr>
          <p:cNvPr id="24" name="Picture 2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17ED2889-97AE-67FE-2698-2A8A89DCBA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55" y="6116568"/>
            <a:ext cx="273050" cy="27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237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8C17F0F-8CBD-7F4A-E298-F233D8B4E76E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2160044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A8FB7F-9F73-ADA7-F9DB-DBBED6A07599}"/>
              </a:ext>
            </a:extLst>
          </p:cNvPr>
          <p:cNvSpPr txBox="1"/>
          <p:nvPr userDrawn="1"/>
        </p:nvSpPr>
        <p:spPr>
          <a:xfrm>
            <a:off x="9717932" y="4221804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8788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0C002D-1046-4047-022A-0773AE945593}"/>
              </a:ext>
            </a:extLst>
          </p:cNvPr>
          <p:cNvSpPr txBox="1"/>
          <p:nvPr userDrawn="1"/>
        </p:nvSpPr>
        <p:spPr>
          <a:xfrm>
            <a:off x="796229" y="2321004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2026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694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0ED0C1-EA4B-5F78-5762-FB88E416D0BA}"/>
              </a:ext>
            </a:extLst>
          </p:cNvPr>
          <p:cNvSpPr txBox="1"/>
          <p:nvPr userDrawn="1"/>
        </p:nvSpPr>
        <p:spPr>
          <a:xfrm>
            <a:off x="719848" y="2783745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0209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54706D-72FE-FD22-046C-449EAEDA84B3}"/>
              </a:ext>
            </a:extLst>
          </p:cNvPr>
          <p:cNvSpPr txBox="1"/>
          <p:nvPr userDrawn="1"/>
        </p:nvSpPr>
        <p:spPr>
          <a:xfrm>
            <a:off x="796229" y="3640518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3169897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A9EB1E-21C2-C3D4-E897-EAFB8D267CBC}"/>
              </a:ext>
            </a:extLst>
          </p:cNvPr>
          <p:cNvSpPr txBox="1"/>
          <p:nvPr userDrawn="1"/>
        </p:nvSpPr>
        <p:spPr>
          <a:xfrm>
            <a:off x="719848" y="4271360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141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A86E44-B74B-B7BB-8527-08824BDEE7D0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0551171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8339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/ Agend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1939386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898" y="6331919"/>
            <a:ext cx="458194" cy="1388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29181D-78D5-1186-F3EC-8BE0A81A74DC}"/>
              </a:ext>
            </a:extLst>
          </p:cNvPr>
          <p:cNvSpPr txBox="1"/>
          <p:nvPr userDrawn="1"/>
        </p:nvSpPr>
        <p:spPr>
          <a:xfrm>
            <a:off x="3602085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57DC38-1AE8-3991-2469-0E0864C34B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13476" y="109855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ED137A2-9A78-5020-716E-C53A2C2A1C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13476" y="1807796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E0DDCD8-F9C7-027E-9748-D91AF55913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80163" y="180772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1304FA8B-32C9-AD3A-FCF2-A87DDE8265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13476" y="2517042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A72BF9B9-F625-7602-F1DC-55595F77C7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80163" y="251696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648EAA53-8181-B137-9920-4816F21DC7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113476" y="3226288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C7CC70BC-1CD4-AACD-0EE2-ECA13339C7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0163" y="3226196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E03CD955-EAF2-B417-441D-7028C928E0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13476" y="3935534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0" name="Text Placeholder 15">
            <a:extLst>
              <a:ext uri="{FF2B5EF4-FFF2-40B4-BE49-F238E27FC236}">
                <a16:creationId xmlns:a16="http://schemas.microsoft.com/office/drawing/2014/main" id="{E4FC25E3-F673-DD18-CDE7-8F7F88784D8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0163" y="393543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F7AA5B16-6A50-FE61-B9D2-91C8F23FF44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113476" y="464478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DADB271-A7AC-91D3-B643-D284AC7CF0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80163" y="4644669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B895D3CC-94A8-AEF3-574C-4A91E0C65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113476" y="5354027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91E610CB-8730-EA18-69C8-C7CB2AC6A1E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0163" y="5353905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97AF5A72-30E9-1FDA-507C-E57541E3C9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0163" y="110187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7346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tar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1000460"/>
            <a:ext cx="4595619" cy="4262205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Section Title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67" y="6328473"/>
            <a:ext cx="470732" cy="1427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4885110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99F70-E169-C0EE-BA71-BF39ABF3310C}"/>
              </a:ext>
            </a:extLst>
          </p:cNvPr>
          <p:cNvSpPr txBox="1"/>
          <p:nvPr userDrawn="1"/>
        </p:nvSpPr>
        <p:spPr>
          <a:xfrm>
            <a:off x="10138514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DE3794-74A2-A744-972E-DD75DD50B2D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45224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peaker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6437B46-ED6B-0CE3-406B-D54D60A0CA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06800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64362383-D533-E9E7-F6C5-7DE2EB875D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448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0DE29A69-0FD8-0A12-613F-B34A807F11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45579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1BDD7A31-8EA7-5B60-EC9C-706EAEF027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9448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FEA64B6B-BE15-0E00-B0E8-88867D444A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245579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1B5C1E3F-7B55-84D1-7E8A-F0AEF6CEF30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19448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BF69D11-1EFF-5498-6000-A6C139C08A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32096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F95BC95C-5031-47D4-F539-C112B404937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96037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3109D3E0-B7CE-63DD-12D1-2CA5684B9A9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96037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8145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Blank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7966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Righ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576263"/>
            <a:ext cx="5700185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8D4A502-BBFB-8136-686D-FFF27E72E6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557563"/>
            <a:ext cx="4736360" cy="39643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16999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Lef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283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5955" y="576263"/>
            <a:ext cx="5700185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3AAD1E2-A02D-3B32-5C3F-F5C7CC8F36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561032"/>
            <a:ext cx="4736360" cy="39643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2676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ingle Imag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86470C8-0844-A0EF-87A4-5620CF9AC72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4546" y="576263"/>
            <a:ext cx="11061639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839271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4" y="3781427"/>
            <a:ext cx="4382881" cy="108749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End Slide Message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AD6BBFB-C24F-B573-C956-6B77C7C487CE}"/>
              </a:ext>
            </a:extLst>
          </p:cNvPr>
          <p:cNvSpPr txBox="1">
            <a:spLocks/>
          </p:cNvSpPr>
          <p:nvPr userDrawn="1"/>
        </p:nvSpPr>
        <p:spPr>
          <a:xfrm>
            <a:off x="1798412" y="6116568"/>
            <a:ext cx="1639732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Arial" panose="020B0604020202020204" pitchFamily="34" charset="0"/>
              </a:rPr>
              <a:t>thebigsmallfirm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A1D7F-0A91-FF16-07CB-FC5A192829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5671" y="829581"/>
            <a:ext cx="757330" cy="22970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7CC62C-9E8F-2FC9-E35C-F9737E3EABAA}"/>
              </a:ext>
            </a:extLst>
          </p:cNvPr>
          <p:cNvSpPr txBox="1">
            <a:spLocks/>
          </p:cNvSpPr>
          <p:nvPr userDrawn="1"/>
        </p:nvSpPr>
        <p:spPr>
          <a:xfrm>
            <a:off x="4604917" y="6116568"/>
            <a:ext cx="1886195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Arial" panose="020B0604020202020204" pitchFamily="34" charset="0"/>
              </a:rPr>
              <a:t>www.stbb.co.za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9" name="Picture 18" descr="A white letter f on a dark background&#10;&#10;AI-generated content may be incorrect.">
            <a:extLst>
              <a:ext uri="{FF2B5EF4-FFF2-40B4-BE49-F238E27FC236}">
                <a16:creationId xmlns:a16="http://schemas.microsoft.com/office/drawing/2014/main" id="{90A998BC-294D-7726-02B8-FA5F38D9A2F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267" y="6116568"/>
            <a:ext cx="273050" cy="273050"/>
          </a:xfrm>
          <a:prstGeom prst="rect">
            <a:avLst/>
          </a:prstGeom>
        </p:spPr>
      </p:pic>
      <p:pic>
        <p:nvPicPr>
          <p:cNvPr id="22" name="Picture 21" descr="A logo of a camera&#10;&#10;AI-generated content may be incorrect.">
            <a:extLst>
              <a:ext uri="{FF2B5EF4-FFF2-40B4-BE49-F238E27FC236}">
                <a16:creationId xmlns:a16="http://schemas.microsoft.com/office/drawing/2014/main" id="{A5ACCB66-6AAB-FDD3-B9C7-83C048A523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579" y="6116568"/>
            <a:ext cx="273050" cy="273050"/>
          </a:xfrm>
          <a:prstGeom prst="rect">
            <a:avLst/>
          </a:prstGeom>
        </p:spPr>
      </p:pic>
      <p:pic>
        <p:nvPicPr>
          <p:cNvPr id="24" name="Picture 2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17ED2889-97AE-67FE-2698-2A8A89DCBA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55" y="6116568"/>
            <a:ext cx="273050" cy="27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182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46EBD6-3782-2C4D-95A8-C1A7549E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2" r:id="rId2"/>
    <p:sldLayoutId id="2147483689" r:id="rId3"/>
    <p:sldLayoutId id="2147483693" r:id="rId4"/>
    <p:sldLayoutId id="2147483690" r:id="rId5"/>
    <p:sldLayoutId id="2147483694" r:id="rId6"/>
    <p:sldLayoutId id="2147483691" r:id="rId7"/>
    <p:sldLayoutId id="2147483695" r:id="rId8"/>
    <p:sldLayoutId id="2147483700" r:id="rId9"/>
    <p:sldLayoutId id="2147483696" r:id="rId10"/>
    <p:sldLayoutId id="2147483697" r:id="rId11"/>
    <p:sldLayoutId id="2147483699" r:id="rId12"/>
    <p:sldLayoutId id="2147483702" r:id="rId13"/>
    <p:sldLayoutId id="2147483703" r:id="rId14"/>
    <p:sldLayoutId id="2147483701" r:id="rId15"/>
    <p:sldLayoutId id="214748369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46EBD6-3782-2C4D-95A8-C1A7549E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164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6208" y="4788984"/>
            <a:ext cx="5499503" cy="1021406"/>
          </a:xfrm>
        </p:spPr>
        <p:txBody>
          <a:bodyPr/>
          <a:lstStyle/>
          <a:p>
            <a:r>
              <a:rPr lang="en-ZA" dirty="0" smtClean="0"/>
              <a:t>A buyer’s choice: 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>The </a:t>
            </a:r>
            <a:r>
              <a:rPr lang="en-ZA" dirty="0" smtClean="0"/>
              <a:t>pros and cons of purchasing property in an entity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01753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pic>
        <p:nvPicPr>
          <p:cNvPr id="6" name="Picture Placeholder 5" descr="A group of women standing outside a building&#10;&#10;AI-generated content may be incorrect.">
            <a:extLst>
              <a:ext uri="{FF2B5EF4-FFF2-40B4-BE49-F238E27FC236}">
                <a16:creationId xmlns:a16="http://schemas.microsoft.com/office/drawing/2014/main" id="{B3648F91-B14A-7A7E-F239-DECA9E7521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" r="49"/>
          <a:stretch/>
        </p:blipFill>
        <p:spPr/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284514"/>
            <a:ext cx="4736360" cy="396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Property can be bought by individuals or legal </a:t>
            </a:r>
            <a:r>
              <a:rPr lang="en-US" sz="1600" dirty="0" smtClean="0"/>
              <a:t>entities.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Each </a:t>
            </a:r>
            <a:r>
              <a:rPr lang="en-US" sz="1600" dirty="0"/>
              <a:t>option has different legal, tax, and risk </a:t>
            </a:r>
            <a:r>
              <a:rPr lang="en-US" sz="1600" dirty="0" smtClean="0"/>
              <a:t>implications.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The </a:t>
            </a:r>
            <a:r>
              <a:rPr lang="en-US" sz="1600" dirty="0"/>
              <a:t>right structure depends on purpose and </a:t>
            </a:r>
            <a:r>
              <a:rPr lang="en-US" sz="1600" dirty="0" smtClean="0"/>
              <a:t>planning.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78258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Ownership options</a:t>
            </a:r>
            <a:endParaRPr lang="en-US" dirty="0"/>
          </a:p>
        </p:txBody>
      </p:sp>
      <p:pic>
        <p:nvPicPr>
          <p:cNvPr id="6" name="Picture Placeholder 5" descr="A group of people shaking hands&#10;&#10;AI-generated content may be incorrect.">
            <a:extLst>
              <a:ext uri="{FF2B5EF4-FFF2-40B4-BE49-F238E27FC236}">
                <a16:creationId xmlns:a16="http://schemas.microsoft.com/office/drawing/2014/main" id="{4041DB0B-0154-457F-6CA3-37CC8AE8A7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" r="26"/>
          <a:stretch/>
        </p:blipFill>
        <p:spPr/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284514"/>
            <a:ext cx="4736360" cy="396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Natural </a:t>
            </a:r>
            <a:r>
              <a:rPr lang="en-US" sz="1600" dirty="0"/>
              <a:t>persons (</a:t>
            </a:r>
            <a:r>
              <a:rPr lang="en-US" sz="1600" dirty="0" smtClean="0"/>
              <a:t>individuals</a:t>
            </a:r>
            <a:r>
              <a:rPr lang="en-US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Trusts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Companies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Close </a:t>
            </a:r>
            <a:r>
              <a:rPr lang="en-US" sz="1600" dirty="0" smtClean="0"/>
              <a:t>corporations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2095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Individuals: </a:t>
            </a:r>
            <a:r>
              <a:rPr lang="en-GB" dirty="0"/>
              <a:t>K</a:t>
            </a:r>
            <a:r>
              <a:rPr lang="en-GB" dirty="0" smtClean="0"/>
              <a:t>ey points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284514"/>
            <a:ext cx="4736360" cy="396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Property is </a:t>
            </a:r>
            <a:r>
              <a:rPr lang="en-US" sz="1600" dirty="0"/>
              <a:t>registered in personal </a:t>
            </a:r>
            <a:r>
              <a:rPr lang="en-US" sz="1600" dirty="0" smtClean="0"/>
              <a:t>name.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Full </a:t>
            </a:r>
            <a:r>
              <a:rPr lang="en-US" sz="1600" dirty="0"/>
              <a:t>control and simple </a:t>
            </a:r>
            <a:r>
              <a:rPr lang="en-US" sz="1600" dirty="0" smtClean="0"/>
              <a:t>structure.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Personal </a:t>
            </a:r>
            <a:r>
              <a:rPr lang="en-US" sz="1600" dirty="0"/>
              <a:t>liability for property-related </a:t>
            </a:r>
            <a:r>
              <a:rPr lang="en-US" sz="1600" dirty="0" smtClean="0"/>
              <a:t>debts.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4" r="11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36893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Individuals: Tax and finance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284514"/>
            <a:ext cx="4736360" cy="396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Transfer </a:t>
            </a:r>
            <a:r>
              <a:rPr lang="en-US" sz="1600" dirty="0"/>
              <a:t>duty payable unless VAT </a:t>
            </a:r>
            <a:r>
              <a:rPr lang="en-US" sz="1600" dirty="0" smtClean="0"/>
              <a:t>applies.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Most </a:t>
            </a:r>
            <a:r>
              <a:rPr lang="en-US" sz="1600" dirty="0" err="1"/>
              <a:t>favourable</a:t>
            </a:r>
            <a:r>
              <a:rPr lang="en-US" sz="1600" dirty="0"/>
              <a:t> CGT </a:t>
            </a:r>
            <a:r>
              <a:rPr lang="en-US" sz="1600" dirty="0" smtClean="0"/>
              <a:t>treatment.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Easier </a:t>
            </a:r>
            <a:r>
              <a:rPr lang="en-US" sz="1600" dirty="0"/>
              <a:t>access to mortgage </a:t>
            </a:r>
            <a:r>
              <a:rPr lang="en-US" sz="1600" dirty="0" smtClean="0"/>
              <a:t>finance.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Rental </a:t>
            </a:r>
            <a:r>
              <a:rPr lang="en-US" sz="1600" dirty="0"/>
              <a:t>income taxed at </a:t>
            </a:r>
            <a:r>
              <a:rPr lang="en-US" sz="1600" dirty="0" smtClean="0"/>
              <a:t>marginal rate.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6" r="1156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29766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Trusts: Key points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4" y="1284513"/>
            <a:ext cx="4864421" cy="4593773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1600" dirty="0" smtClean="0"/>
              <a:t>Property </a:t>
            </a:r>
            <a:r>
              <a:rPr lang="en-US" sz="1600" dirty="0"/>
              <a:t>owned by the </a:t>
            </a:r>
            <a:r>
              <a:rPr lang="en-US" sz="1600" dirty="0" smtClean="0"/>
              <a:t>trust.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Managed </a:t>
            </a:r>
            <a:r>
              <a:rPr lang="en-US" sz="1600" dirty="0"/>
              <a:t>by trustees for </a:t>
            </a:r>
            <a:r>
              <a:rPr lang="en-US" sz="1600" dirty="0" smtClean="0"/>
              <a:t>beneficiaries.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Trustees </a:t>
            </a:r>
            <a:r>
              <a:rPr lang="en-US" sz="1600" dirty="0"/>
              <a:t>must be properly </a:t>
            </a:r>
            <a:r>
              <a:rPr lang="en-US" sz="1600" dirty="0" err="1" smtClean="0"/>
              <a:t>authorised</a:t>
            </a:r>
            <a:r>
              <a:rPr lang="en-US" sz="1600" dirty="0" smtClean="0"/>
              <a:t>.</a:t>
            </a:r>
            <a:endParaRPr lang="en-ZA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7" r="12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8971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7331" y="578734"/>
            <a:ext cx="4928854" cy="705780"/>
          </a:xfrm>
        </p:spPr>
        <p:txBody>
          <a:bodyPr/>
          <a:lstStyle/>
          <a:p>
            <a:pPr lvl="0"/>
            <a:r>
              <a:rPr lang="en-ZA" dirty="0" smtClean="0"/>
              <a:t>Trusts: Benefits and risks</a:t>
            </a:r>
            <a:endParaRPr lang="en-ZA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02016" y="1284514"/>
            <a:ext cx="4994169" cy="45937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Asset </a:t>
            </a:r>
            <a:r>
              <a:rPr lang="en-US" sz="1600" dirty="0"/>
              <a:t>protection and estate planning </a:t>
            </a:r>
            <a:r>
              <a:rPr lang="en-US" sz="1600" dirty="0" smtClean="0"/>
              <a:t>benefits.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Higher </a:t>
            </a:r>
            <a:r>
              <a:rPr lang="en-US" sz="1600" dirty="0"/>
              <a:t>income tax and CGT </a:t>
            </a:r>
            <a:r>
              <a:rPr lang="en-US" sz="1600" dirty="0" smtClean="0"/>
              <a:t>rates.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Higher </a:t>
            </a:r>
            <a:r>
              <a:rPr lang="en-US" sz="1600" dirty="0"/>
              <a:t>administration and compliance </a:t>
            </a:r>
            <a:r>
              <a:rPr lang="en-US" sz="1600" dirty="0" smtClean="0"/>
              <a:t>costs.</a:t>
            </a:r>
            <a:endParaRPr lang="en-ZA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3" r="115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7925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Companies: Key points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4" y="1284513"/>
            <a:ext cx="4864421" cy="4593773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1600" dirty="0" smtClean="0"/>
              <a:t>Separate </a:t>
            </a:r>
            <a:r>
              <a:rPr lang="en-US" sz="1600" dirty="0"/>
              <a:t>legal </a:t>
            </a:r>
            <a:r>
              <a:rPr lang="en-US" sz="1600" dirty="0" smtClean="0"/>
              <a:t>entity.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Limited </a:t>
            </a:r>
            <a:r>
              <a:rPr lang="en-US" sz="1600" dirty="0"/>
              <a:t>liability for </a:t>
            </a:r>
            <a:r>
              <a:rPr lang="en-US" sz="1600" dirty="0" smtClean="0"/>
              <a:t>shareholders.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Property </a:t>
            </a:r>
            <a:r>
              <a:rPr lang="en-US" sz="1600" dirty="0"/>
              <a:t>owned by the company.</a:t>
            </a:r>
            <a:endParaRPr lang="en-ZA" sz="16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1" r="115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50362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7331" y="578734"/>
            <a:ext cx="4928854" cy="705780"/>
          </a:xfrm>
        </p:spPr>
        <p:txBody>
          <a:bodyPr/>
          <a:lstStyle/>
          <a:p>
            <a:pPr lvl="0"/>
            <a:r>
              <a:rPr lang="en-ZA" dirty="0" smtClean="0"/>
              <a:t>Companies: Tax and compliance</a:t>
            </a:r>
            <a:endParaRPr lang="en-ZA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02016" y="1284514"/>
            <a:ext cx="4994169" cy="45937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Subject </a:t>
            </a:r>
            <a:r>
              <a:rPr lang="en-US" sz="1600" dirty="0"/>
              <a:t>to corporate tax and higher </a:t>
            </a:r>
            <a:r>
              <a:rPr lang="en-US" sz="1600" dirty="0" smtClean="0"/>
              <a:t>CGT.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Ongoing </a:t>
            </a:r>
            <a:r>
              <a:rPr lang="en-US" sz="1600" dirty="0"/>
              <a:t>compliance and reporting </a:t>
            </a:r>
            <a:r>
              <a:rPr lang="en-US" sz="1600" dirty="0" smtClean="0"/>
              <a:t>required.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Banks </a:t>
            </a:r>
            <a:r>
              <a:rPr lang="en-US" sz="1600" dirty="0"/>
              <a:t>often require personal </a:t>
            </a:r>
            <a:r>
              <a:rPr lang="en-US" sz="1600" dirty="0" smtClean="0"/>
              <a:t>sureties.</a:t>
            </a:r>
            <a:endParaRPr lang="en-ZA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8" r="115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6707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Close corporations: Key points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4" y="1284513"/>
            <a:ext cx="4864421" cy="4593773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1600" dirty="0" smtClean="0"/>
              <a:t>No </a:t>
            </a:r>
            <a:r>
              <a:rPr lang="en-US" sz="1600" dirty="0"/>
              <a:t>new CCs may be </a:t>
            </a:r>
            <a:r>
              <a:rPr lang="en-US" sz="1600" dirty="0" smtClean="0"/>
              <a:t>registered.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Existing </a:t>
            </a:r>
            <a:r>
              <a:rPr lang="en-US" sz="1600" dirty="0"/>
              <a:t>CCs may still buy </a:t>
            </a:r>
            <a:r>
              <a:rPr lang="en-US" sz="1600" dirty="0" smtClean="0"/>
              <a:t>property.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Similar </a:t>
            </a:r>
            <a:r>
              <a:rPr lang="en-US" sz="1600" dirty="0"/>
              <a:t>tax treatment to </a:t>
            </a:r>
            <a:r>
              <a:rPr lang="en-US" sz="1600" dirty="0" smtClean="0"/>
              <a:t>companies.</a:t>
            </a:r>
          </a:p>
          <a:p>
            <a:pPr lvl="0">
              <a:lnSpc>
                <a:spcPct val="150000"/>
              </a:lnSpc>
            </a:pPr>
            <a:r>
              <a:rPr lang="en-US" sz="1600" dirty="0" smtClean="0"/>
              <a:t>Lower </a:t>
            </a:r>
            <a:r>
              <a:rPr lang="en-US" sz="1600" dirty="0"/>
              <a:t>admin burden than </a:t>
            </a:r>
            <a:r>
              <a:rPr lang="en-US" sz="1600" dirty="0" smtClean="0"/>
              <a:t>companies.</a:t>
            </a:r>
            <a:endParaRPr lang="en-ZA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5" r="115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15610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7331" y="578734"/>
            <a:ext cx="4928854" cy="705780"/>
          </a:xfrm>
        </p:spPr>
        <p:txBody>
          <a:bodyPr/>
          <a:lstStyle/>
          <a:p>
            <a:pPr lvl="0"/>
            <a:r>
              <a:rPr lang="en-ZA" dirty="0" smtClean="0"/>
              <a:t>Choosing the right structure</a:t>
            </a:r>
            <a:endParaRPr lang="en-ZA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02016" y="1284514"/>
            <a:ext cx="4994169" cy="45937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/>
              <a:t>Purpose </a:t>
            </a:r>
            <a:r>
              <a:rPr lang="en-US" sz="1600" dirty="0"/>
              <a:t>of the </a:t>
            </a:r>
            <a:r>
              <a:rPr lang="en-US" sz="1600" dirty="0" smtClean="0"/>
              <a:t>property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Tax </a:t>
            </a:r>
            <a:r>
              <a:rPr lang="en-US" sz="1600" dirty="0" smtClean="0"/>
              <a:t>efficiency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Financing </a:t>
            </a:r>
            <a:r>
              <a:rPr lang="en-US" sz="1600" dirty="0" smtClean="0"/>
              <a:t>requirements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Asset </a:t>
            </a:r>
            <a:r>
              <a:rPr lang="en-US" sz="1600" dirty="0"/>
              <a:t>protection and estate </a:t>
            </a:r>
            <a:r>
              <a:rPr lang="en-US" sz="1600" dirty="0" smtClean="0"/>
              <a:t>planning</a:t>
            </a:r>
            <a:endParaRPr lang="en-US" sz="1600" dirty="0"/>
          </a:p>
          <a:p>
            <a:pPr>
              <a:lnSpc>
                <a:spcPct val="150000"/>
              </a:lnSpc>
            </a:pPr>
            <a:r>
              <a:rPr lang="en-US" sz="1600" dirty="0" smtClean="0"/>
              <a:t>No </a:t>
            </a:r>
            <a:r>
              <a:rPr lang="en-US" sz="1600" dirty="0"/>
              <a:t>one-size-fits-all </a:t>
            </a:r>
            <a:r>
              <a:rPr lang="en-US" sz="1600" dirty="0" smtClean="0"/>
              <a:t>solution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Poor </a:t>
            </a:r>
            <a:r>
              <a:rPr lang="en-US" sz="1600" dirty="0"/>
              <a:t>structuring can be </a:t>
            </a:r>
            <a:r>
              <a:rPr lang="en-US" sz="1600" dirty="0" smtClean="0"/>
              <a:t>costly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Advice </a:t>
            </a:r>
            <a:r>
              <a:rPr lang="en-US" sz="1600" dirty="0"/>
              <a:t>at purchase stage is </a:t>
            </a:r>
            <a:r>
              <a:rPr lang="en-US" sz="1600" dirty="0" smtClean="0"/>
              <a:t>critical</a:t>
            </a:r>
            <a:endParaRPr lang="en-ZA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3" r="115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3455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41F2-4981-2E55-229E-FDCDDAE3BC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51579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TBB">
      <a:dk1>
        <a:srgbClr val="343741"/>
      </a:dk1>
      <a:lt1>
        <a:srgbClr val="FFFFFF"/>
      </a:lt1>
      <a:dk2>
        <a:srgbClr val="9D2234"/>
      </a:dk2>
      <a:lt2>
        <a:srgbClr val="FFFFFF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9D2234"/>
      </a:accent6>
      <a:hlink>
        <a:srgbClr val="F37920"/>
      </a:hlink>
      <a:folHlink>
        <a:srgbClr val="6900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3880a44-fd61-472a-91f0-1d0786044adb" id="{FE9C1FF2-CD96-45F1-A2A0-099EC5815296}" vid="{D86720B3-4858-4CC1-91D8-7E56536ECF6F}"/>
    </a:ext>
  </a:extLst>
</a:theme>
</file>

<file path=ppt/theme/theme2.xml><?xml version="1.0" encoding="utf-8"?>
<a:theme xmlns:a="http://schemas.openxmlformats.org/drawingml/2006/main" name="1_Office Theme">
  <a:themeElements>
    <a:clrScheme name="STBB">
      <a:dk1>
        <a:srgbClr val="343741"/>
      </a:dk1>
      <a:lt1>
        <a:srgbClr val="FFFFFF"/>
      </a:lt1>
      <a:dk2>
        <a:srgbClr val="9D2234"/>
      </a:dk2>
      <a:lt2>
        <a:srgbClr val="FFFFFF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9D2234"/>
      </a:accent6>
      <a:hlink>
        <a:srgbClr val="F37920"/>
      </a:hlink>
      <a:folHlink>
        <a:srgbClr val="6900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3880a44-fd61-472a-91f0-1d0786044adb" id="{FE9C1FF2-CD96-45F1-A2A0-099EC5815296}" vid="{D86720B3-4858-4CC1-91D8-7E56536ECF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6670</TotalTime>
  <Words>255</Words>
  <Application>Microsoft Office PowerPoint</Application>
  <PresentationFormat>Widescreen</PresentationFormat>
  <Paragraphs>49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Office Theme</vt:lpstr>
      <vt:lpstr>1_Office Theme</vt:lpstr>
      <vt:lpstr>A buyer’s choice:  The pros and cons of purchasing property in an entity</vt:lpstr>
      <vt:lpstr>Introduction</vt:lpstr>
      <vt:lpstr>Ownership options</vt:lpstr>
      <vt:lpstr>Individuals: Key points</vt:lpstr>
      <vt:lpstr>Individuals: Tax and finance</vt:lpstr>
      <vt:lpstr>Trusts: Key points</vt:lpstr>
      <vt:lpstr>Trusts: Benefits and risks</vt:lpstr>
      <vt:lpstr>Companies: Key points</vt:lpstr>
      <vt:lpstr>Companies: Tax and compliance</vt:lpstr>
      <vt:lpstr>Close corporations: Key points</vt:lpstr>
      <vt:lpstr>Choosing the right structure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buyer’s choice:  The pros and cons of purchasing property in an entity</dc:title>
  <dc:creator>Dr Samantha Smith</dc:creator>
  <cp:lastModifiedBy>Samantha S</cp:lastModifiedBy>
  <cp:revision>21</cp:revision>
  <dcterms:created xsi:type="dcterms:W3CDTF">2025-12-17T09:54:40Z</dcterms:created>
  <dcterms:modified xsi:type="dcterms:W3CDTF">2026-01-23T10:29:31Z</dcterms:modified>
  <cp:contentStatus/>
</cp:coreProperties>
</file>