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721" r:id="rId3"/>
    <p:sldMasterId id="2147483738" r:id="rId4"/>
  </p:sldMasterIdLst>
  <p:notesMasterIdLst>
    <p:notesMasterId r:id="rId18"/>
  </p:notesMasterIdLst>
  <p:handoutMasterIdLst>
    <p:handoutMasterId r:id="rId19"/>
  </p:handoutMasterIdLst>
  <p:sldIdLst>
    <p:sldId id="304" r:id="rId5"/>
    <p:sldId id="300" r:id="rId6"/>
    <p:sldId id="287" r:id="rId7"/>
    <p:sldId id="306" r:id="rId8"/>
    <p:sldId id="311" r:id="rId9"/>
    <p:sldId id="312" r:id="rId10"/>
    <p:sldId id="308" r:id="rId11"/>
    <p:sldId id="313" r:id="rId12"/>
    <p:sldId id="309" r:id="rId13"/>
    <p:sldId id="314" r:id="rId14"/>
    <p:sldId id="315" r:id="rId15"/>
    <p:sldId id="316" r:id="rId16"/>
    <p:sldId id="27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FsdLAC1ANhGSuY0RZnNPg==" hashData="Jk+OgKnZyR/g1fcnwc0JfmWzfKX3FQ0di+W9BIplqPJ6yXb2WZ9L7q+kVvecS5HSDpYWDVgjD/Xa+3je3JANA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2026/02/06</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6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3752063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243876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0127004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1484155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05766896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7328644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94169314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2999244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25018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337440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919433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52987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3802578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4097567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52840188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7954955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0211970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742804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582729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610005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06085484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411020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47162018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1367067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42388106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6855706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202550342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547542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7286229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0428703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58292347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29238875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64692526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3106697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2253592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1527850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4489241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4683337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1678307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280122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3063400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0598232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324508629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298803373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15615129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50182342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95647229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98450868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253832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17992788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93849725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85902165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91509405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97916667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08037305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85716219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13881765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4100452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2475913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2100457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4640967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7470687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91531128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46965781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81280840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135221337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7738102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2207405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3413667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3100903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2122733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124687124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86761398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64481732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74956250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6609227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46592224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90819801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13875610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90133682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27167632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85132907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423275291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99950316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22532661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7178751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52530514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26031943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49937477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948769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188691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7022231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7128307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5247089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4778480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7943732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8050810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63435146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30091215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6084497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283991159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937988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1056477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8000174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09719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147536564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17535582"/>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59479890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33276048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55866145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419821488"/>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51745584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808009163"/>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21677018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9809023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1084632334"/>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5018756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501061447"/>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68390657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8160721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67219235"/>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13343780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18632736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7267826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08756974"/>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4072273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7045676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9111792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9907611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6887544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469149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62229384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037125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139997614"/>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9694616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26" Type="http://schemas.openxmlformats.org/officeDocument/2006/relationships/slideLayout" Target="../slideLayouts/slideLayout74.xml"/><Relationship Id="rId117" Type="http://schemas.openxmlformats.org/officeDocument/2006/relationships/slideLayout" Target="../slideLayouts/slideLayout165.xml"/><Relationship Id="rId21" Type="http://schemas.openxmlformats.org/officeDocument/2006/relationships/slideLayout" Target="../slideLayouts/slideLayout69.xml"/><Relationship Id="rId42" Type="http://schemas.openxmlformats.org/officeDocument/2006/relationships/slideLayout" Target="../slideLayouts/slideLayout90.xml"/><Relationship Id="rId47" Type="http://schemas.openxmlformats.org/officeDocument/2006/relationships/slideLayout" Target="../slideLayouts/slideLayout95.xml"/><Relationship Id="rId63" Type="http://schemas.openxmlformats.org/officeDocument/2006/relationships/slideLayout" Target="../slideLayouts/slideLayout111.xml"/><Relationship Id="rId68" Type="http://schemas.openxmlformats.org/officeDocument/2006/relationships/slideLayout" Target="../slideLayouts/slideLayout116.xml"/><Relationship Id="rId84" Type="http://schemas.openxmlformats.org/officeDocument/2006/relationships/slideLayout" Target="../slideLayouts/slideLayout132.xml"/><Relationship Id="rId89" Type="http://schemas.openxmlformats.org/officeDocument/2006/relationships/slideLayout" Target="../slideLayouts/slideLayout137.xml"/><Relationship Id="rId112" Type="http://schemas.openxmlformats.org/officeDocument/2006/relationships/slideLayout" Target="../slideLayouts/slideLayout160.xml"/><Relationship Id="rId16" Type="http://schemas.openxmlformats.org/officeDocument/2006/relationships/slideLayout" Target="../slideLayouts/slideLayout64.xml"/><Relationship Id="rId107" Type="http://schemas.openxmlformats.org/officeDocument/2006/relationships/slideLayout" Target="../slideLayouts/slideLayout155.xml"/><Relationship Id="rId11" Type="http://schemas.openxmlformats.org/officeDocument/2006/relationships/slideLayout" Target="../slideLayouts/slideLayout59.xml"/><Relationship Id="rId24" Type="http://schemas.openxmlformats.org/officeDocument/2006/relationships/slideLayout" Target="../slideLayouts/slideLayout72.xml"/><Relationship Id="rId32" Type="http://schemas.openxmlformats.org/officeDocument/2006/relationships/slideLayout" Target="../slideLayouts/slideLayout80.xml"/><Relationship Id="rId37" Type="http://schemas.openxmlformats.org/officeDocument/2006/relationships/slideLayout" Target="../slideLayouts/slideLayout85.xml"/><Relationship Id="rId40" Type="http://schemas.openxmlformats.org/officeDocument/2006/relationships/slideLayout" Target="../slideLayouts/slideLayout88.xml"/><Relationship Id="rId45" Type="http://schemas.openxmlformats.org/officeDocument/2006/relationships/slideLayout" Target="../slideLayouts/slideLayout93.xml"/><Relationship Id="rId53" Type="http://schemas.openxmlformats.org/officeDocument/2006/relationships/slideLayout" Target="../slideLayouts/slideLayout101.xml"/><Relationship Id="rId58" Type="http://schemas.openxmlformats.org/officeDocument/2006/relationships/slideLayout" Target="../slideLayouts/slideLayout106.xml"/><Relationship Id="rId66" Type="http://schemas.openxmlformats.org/officeDocument/2006/relationships/slideLayout" Target="../slideLayouts/slideLayout114.xml"/><Relationship Id="rId74" Type="http://schemas.openxmlformats.org/officeDocument/2006/relationships/slideLayout" Target="../slideLayouts/slideLayout122.xml"/><Relationship Id="rId79" Type="http://schemas.openxmlformats.org/officeDocument/2006/relationships/slideLayout" Target="../slideLayouts/slideLayout127.xml"/><Relationship Id="rId87" Type="http://schemas.openxmlformats.org/officeDocument/2006/relationships/slideLayout" Target="../slideLayouts/slideLayout135.xml"/><Relationship Id="rId102" Type="http://schemas.openxmlformats.org/officeDocument/2006/relationships/slideLayout" Target="../slideLayouts/slideLayout150.xml"/><Relationship Id="rId110" Type="http://schemas.openxmlformats.org/officeDocument/2006/relationships/slideLayout" Target="../slideLayouts/slideLayout158.xml"/><Relationship Id="rId115" Type="http://schemas.openxmlformats.org/officeDocument/2006/relationships/slideLayout" Target="../slideLayouts/slideLayout163.xml"/><Relationship Id="rId5" Type="http://schemas.openxmlformats.org/officeDocument/2006/relationships/slideLayout" Target="../slideLayouts/slideLayout53.xml"/><Relationship Id="rId61" Type="http://schemas.openxmlformats.org/officeDocument/2006/relationships/slideLayout" Target="../slideLayouts/slideLayout109.xml"/><Relationship Id="rId82" Type="http://schemas.openxmlformats.org/officeDocument/2006/relationships/slideLayout" Target="../slideLayouts/slideLayout130.xml"/><Relationship Id="rId90" Type="http://schemas.openxmlformats.org/officeDocument/2006/relationships/slideLayout" Target="../slideLayouts/slideLayout138.xml"/><Relationship Id="rId95" Type="http://schemas.openxmlformats.org/officeDocument/2006/relationships/slideLayout" Target="../slideLayouts/slideLayout143.xml"/><Relationship Id="rId19" Type="http://schemas.openxmlformats.org/officeDocument/2006/relationships/slideLayout" Target="../slideLayouts/slideLayout67.xml"/><Relationship Id="rId14" Type="http://schemas.openxmlformats.org/officeDocument/2006/relationships/slideLayout" Target="../slideLayouts/slideLayout62.xml"/><Relationship Id="rId22" Type="http://schemas.openxmlformats.org/officeDocument/2006/relationships/slideLayout" Target="../slideLayouts/slideLayout70.xml"/><Relationship Id="rId27" Type="http://schemas.openxmlformats.org/officeDocument/2006/relationships/slideLayout" Target="../slideLayouts/slideLayout75.xml"/><Relationship Id="rId30" Type="http://schemas.openxmlformats.org/officeDocument/2006/relationships/slideLayout" Target="../slideLayouts/slideLayout78.xml"/><Relationship Id="rId35" Type="http://schemas.openxmlformats.org/officeDocument/2006/relationships/slideLayout" Target="../slideLayouts/slideLayout83.xml"/><Relationship Id="rId43" Type="http://schemas.openxmlformats.org/officeDocument/2006/relationships/slideLayout" Target="../slideLayouts/slideLayout91.xml"/><Relationship Id="rId48" Type="http://schemas.openxmlformats.org/officeDocument/2006/relationships/slideLayout" Target="../slideLayouts/slideLayout96.xml"/><Relationship Id="rId56" Type="http://schemas.openxmlformats.org/officeDocument/2006/relationships/slideLayout" Target="../slideLayouts/slideLayout104.xml"/><Relationship Id="rId64" Type="http://schemas.openxmlformats.org/officeDocument/2006/relationships/slideLayout" Target="../slideLayouts/slideLayout112.xml"/><Relationship Id="rId69" Type="http://schemas.openxmlformats.org/officeDocument/2006/relationships/slideLayout" Target="../slideLayouts/slideLayout117.xml"/><Relationship Id="rId77" Type="http://schemas.openxmlformats.org/officeDocument/2006/relationships/slideLayout" Target="../slideLayouts/slideLayout125.xml"/><Relationship Id="rId100" Type="http://schemas.openxmlformats.org/officeDocument/2006/relationships/slideLayout" Target="../slideLayouts/slideLayout148.xml"/><Relationship Id="rId105" Type="http://schemas.openxmlformats.org/officeDocument/2006/relationships/slideLayout" Target="../slideLayouts/slideLayout153.xml"/><Relationship Id="rId113" Type="http://schemas.openxmlformats.org/officeDocument/2006/relationships/slideLayout" Target="../slideLayouts/slideLayout161.xml"/><Relationship Id="rId118" Type="http://schemas.openxmlformats.org/officeDocument/2006/relationships/slideLayout" Target="../slideLayouts/slideLayout166.xml"/><Relationship Id="rId8" Type="http://schemas.openxmlformats.org/officeDocument/2006/relationships/slideLayout" Target="../slideLayouts/slideLayout56.xml"/><Relationship Id="rId51" Type="http://schemas.openxmlformats.org/officeDocument/2006/relationships/slideLayout" Target="../slideLayouts/slideLayout99.xml"/><Relationship Id="rId72" Type="http://schemas.openxmlformats.org/officeDocument/2006/relationships/slideLayout" Target="../slideLayouts/slideLayout120.xml"/><Relationship Id="rId80" Type="http://schemas.openxmlformats.org/officeDocument/2006/relationships/slideLayout" Target="../slideLayouts/slideLayout128.xml"/><Relationship Id="rId85" Type="http://schemas.openxmlformats.org/officeDocument/2006/relationships/slideLayout" Target="../slideLayouts/slideLayout133.xml"/><Relationship Id="rId93" Type="http://schemas.openxmlformats.org/officeDocument/2006/relationships/slideLayout" Target="../slideLayouts/slideLayout141.xml"/><Relationship Id="rId98" Type="http://schemas.openxmlformats.org/officeDocument/2006/relationships/slideLayout" Target="../slideLayouts/slideLayout146.xml"/><Relationship Id="rId3" Type="http://schemas.openxmlformats.org/officeDocument/2006/relationships/slideLayout" Target="../slideLayouts/slideLayout51.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5" Type="http://schemas.openxmlformats.org/officeDocument/2006/relationships/slideLayout" Target="../slideLayouts/slideLayout73.xml"/><Relationship Id="rId33" Type="http://schemas.openxmlformats.org/officeDocument/2006/relationships/slideLayout" Target="../slideLayouts/slideLayout81.xml"/><Relationship Id="rId38" Type="http://schemas.openxmlformats.org/officeDocument/2006/relationships/slideLayout" Target="../slideLayouts/slideLayout86.xml"/><Relationship Id="rId46" Type="http://schemas.openxmlformats.org/officeDocument/2006/relationships/slideLayout" Target="../slideLayouts/slideLayout94.xml"/><Relationship Id="rId59" Type="http://schemas.openxmlformats.org/officeDocument/2006/relationships/slideLayout" Target="../slideLayouts/slideLayout107.xml"/><Relationship Id="rId67" Type="http://schemas.openxmlformats.org/officeDocument/2006/relationships/slideLayout" Target="../slideLayouts/slideLayout115.xml"/><Relationship Id="rId103" Type="http://schemas.openxmlformats.org/officeDocument/2006/relationships/slideLayout" Target="../slideLayouts/slideLayout151.xml"/><Relationship Id="rId108" Type="http://schemas.openxmlformats.org/officeDocument/2006/relationships/slideLayout" Target="../slideLayouts/slideLayout156.xml"/><Relationship Id="rId116" Type="http://schemas.openxmlformats.org/officeDocument/2006/relationships/slideLayout" Target="../slideLayouts/slideLayout164.xml"/><Relationship Id="rId20" Type="http://schemas.openxmlformats.org/officeDocument/2006/relationships/slideLayout" Target="../slideLayouts/slideLayout68.xml"/><Relationship Id="rId41" Type="http://schemas.openxmlformats.org/officeDocument/2006/relationships/slideLayout" Target="../slideLayouts/slideLayout89.xml"/><Relationship Id="rId54" Type="http://schemas.openxmlformats.org/officeDocument/2006/relationships/slideLayout" Target="../slideLayouts/slideLayout102.xml"/><Relationship Id="rId62" Type="http://schemas.openxmlformats.org/officeDocument/2006/relationships/slideLayout" Target="../slideLayouts/slideLayout110.xml"/><Relationship Id="rId70" Type="http://schemas.openxmlformats.org/officeDocument/2006/relationships/slideLayout" Target="../slideLayouts/slideLayout118.xml"/><Relationship Id="rId75" Type="http://schemas.openxmlformats.org/officeDocument/2006/relationships/slideLayout" Target="../slideLayouts/slideLayout123.xml"/><Relationship Id="rId83" Type="http://schemas.openxmlformats.org/officeDocument/2006/relationships/slideLayout" Target="../slideLayouts/slideLayout131.xml"/><Relationship Id="rId88" Type="http://schemas.openxmlformats.org/officeDocument/2006/relationships/slideLayout" Target="../slideLayouts/slideLayout136.xml"/><Relationship Id="rId91" Type="http://schemas.openxmlformats.org/officeDocument/2006/relationships/slideLayout" Target="../slideLayouts/slideLayout139.xml"/><Relationship Id="rId96" Type="http://schemas.openxmlformats.org/officeDocument/2006/relationships/slideLayout" Target="../slideLayouts/slideLayout144.xml"/><Relationship Id="rId111" Type="http://schemas.openxmlformats.org/officeDocument/2006/relationships/slideLayout" Target="../slideLayouts/slideLayout159.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5" Type="http://schemas.openxmlformats.org/officeDocument/2006/relationships/slideLayout" Target="../slideLayouts/slideLayout63.xml"/><Relationship Id="rId23" Type="http://schemas.openxmlformats.org/officeDocument/2006/relationships/slideLayout" Target="../slideLayouts/slideLayout71.xml"/><Relationship Id="rId28" Type="http://schemas.openxmlformats.org/officeDocument/2006/relationships/slideLayout" Target="../slideLayouts/slideLayout76.xml"/><Relationship Id="rId36" Type="http://schemas.openxmlformats.org/officeDocument/2006/relationships/slideLayout" Target="../slideLayouts/slideLayout84.xml"/><Relationship Id="rId49" Type="http://schemas.openxmlformats.org/officeDocument/2006/relationships/slideLayout" Target="../slideLayouts/slideLayout97.xml"/><Relationship Id="rId57" Type="http://schemas.openxmlformats.org/officeDocument/2006/relationships/slideLayout" Target="../slideLayouts/slideLayout105.xml"/><Relationship Id="rId106" Type="http://schemas.openxmlformats.org/officeDocument/2006/relationships/slideLayout" Target="../slideLayouts/slideLayout154.xml"/><Relationship Id="rId114" Type="http://schemas.openxmlformats.org/officeDocument/2006/relationships/slideLayout" Target="../slideLayouts/slideLayout162.xml"/><Relationship Id="rId119" Type="http://schemas.openxmlformats.org/officeDocument/2006/relationships/slideLayout" Target="../slideLayouts/slideLayout167.xml"/><Relationship Id="rId10" Type="http://schemas.openxmlformats.org/officeDocument/2006/relationships/slideLayout" Target="../slideLayouts/slideLayout58.xml"/><Relationship Id="rId31" Type="http://schemas.openxmlformats.org/officeDocument/2006/relationships/slideLayout" Target="../slideLayouts/slideLayout79.xml"/><Relationship Id="rId44" Type="http://schemas.openxmlformats.org/officeDocument/2006/relationships/slideLayout" Target="../slideLayouts/slideLayout92.xml"/><Relationship Id="rId52" Type="http://schemas.openxmlformats.org/officeDocument/2006/relationships/slideLayout" Target="../slideLayouts/slideLayout100.xml"/><Relationship Id="rId60" Type="http://schemas.openxmlformats.org/officeDocument/2006/relationships/slideLayout" Target="../slideLayouts/slideLayout108.xml"/><Relationship Id="rId65" Type="http://schemas.openxmlformats.org/officeDocument/2006/relationships/slideLayout" Target="../slideLayouts/slideLayout113.xml"/><Relationship Id="rId73" Type="http://schemas.openxmlformats.org/officeDocument/2006/relationships/slideLayout" Target="../slideLayouts/slideLayout121.xml"/><Relationship Id="rId78" Type="http://schemas.openxmlformats.org/officeDocument/2006/relationships/slideLayout" Target="../slideLayouts/slideLayout126.xml"/><Relationship Id="rId81" Type="http://schemas.openxmlformats.org/officeDocument/2006/relationships/slideLayout" Target="../slideLayouts/slideLayout129.xml"/><Relationship Id="rId86" Type="http://schemas.openxmlformats.org/officeDocument/2006/relationships/slideLayout" Target="../slideLayouts/slideLayout134.xml"/><Relationship Id="rId94" Type="http://schemas.openxmlformats.org/officeDocument/2006/relationships/slideLayout" Target="../slideLayouts/slideLayout142.xml"/><Relationship Id="rId99" Type="http://schemas.openxmlformats.org/officeDocument/2006/relationships/slideLayout" Target="../slideLayouts/slideLayout147.xml"/><Relationship Id="rId101" Type="http://schemas.openxmlformats.org/officeDocument/2006/relationships/slideLayout" Target="../slideLayouts/slideLayout149.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9" Type="http://schemas.openxmlformats.org/officeDocument/2006/relationships/slideLayout" Target="../slideLayouts/slideLayout87.xml"/><Relationship Id="rId109" Type="http://schemas.openxmlformats.org/officeDocument/2006/relationships/slideLayout" Target="../slideLayouts/slideLayout157.xml"/><Relationship Id="rId34" Type="http://schemas.openxmlformats.org/officeDocument/2006/relationships/slideLayout" Target="../slideLayouts/slideLayout82.xml"/><Relationship Id="rId50" Type="http://schemas.openxmlformats.org/officeDocument/2006/relationships/slideLayout" Target="../slideLayouts/slideLayout98.xml"/><Relationship Id="rId55" Type="http://schemas.openxmlformats.org/officeDocument/2006/relationships/slideLayout" Target="../slideLayouts/slideLayout103.xml"/><Relationship Id="rId76" Type="http://schemas.openxmlformats.org/officeDocument/2006/relationships/slideLayout" Target="../slideLayouts/slideLayout124.xml"/><Relationship Id="rId97" Type="http://schemas.openxmlformats.org/officeDocument/2006/relationships/slideLayout" Target="../slideLayouts/slideLayout145.xml"/><Relationship Id="rId104" Type="http://schemas.openxmlformats.org/officeDocument/2006/relationships/slideLayout" Target="../slideLayouts/slideLayout152.xml"/><Relationship Id="rId120" Type="http://schemas.openxmlformats.org/officeDocument/2006/relationships/theme" Target="../theme/theme4.xml"/><Relationship Id="rId7" Type="http://schemas.openxmlformats.org/officeDocument/2006/relationships/slideLayout" Target="../slideLayouts/slideLayout55.xml"/><Relationship Id="rId71" Type="http://schemas.openxmlformats.org/officeDocument/2006/relationships/slideLayout" Target="../slideLayouts/slideLayout119.xml"/><Relationship Id="rId92" Type="http://schemas.openxmlformats.org/officeDocument/2006/relationships/slideLayout" Target="../slideLayouts/slideLayout140.xml"/><Relationship Id="rId2" Type="http://schemas.openxmlformats.org/officeDocument/2006/relationships/slideLayout" Target="../slideLayouts/slideLayout50.xml"/><Relationship Id="rId2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2332573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192705188"/>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757" r:id="rId19"/>
    <p:sldLayoutId id="2147483758" r:id="rId20"/>
    <p:sldLayoutId id="2147483759" r:id="rId21"/>
    <p:sldLayoutId id="2147483760" r:id="rId22"/>
    <p:sldLayoutId id="2147483761" r:id="rId23"/>
    <p:sldLayoutId id="2147483762" r:id="rId24"/>
    <p:sldLayoutId id="2147483763" r:id="rId25"/>
    <p:sldLayoutId id="2147483764" r:id="rId26"/>
    <p:sldLayoutId id="2147483765" r:id="rId27"/>
    <p:sldLayoutId id="2147483766" r:id="rId28"/>
    <p:sldLayoutId id="2147483767" r:id="rId29"/>
    <p:sldLayoutId id="2147483768" r:id="rId30"/>
    <p:sldLayoutId id="2147483769" r:id="rId31"/>
    <p:sldLayoutId id="2147483770" r:id="rId32"/>
    <p:sldLayoutId id="2147483771" r:id="rId33"/>
    <p:sldLayoutId id="2147483772" r:id="rId34"/>
    <p:sldLayoutId id="2147483773" r:id="rId35"/>
    <p:sldLayoutId id="2147483774" r:id="rId36"/>
    <p:sldLayoutId id="2147483775" r:id="rId37"/>
    <p:sldLayoutId id="2147483776" r:id="rId38"/>
    <p:sldLayoutId id="2147483777" r:id="rId39"/>
    <p:sldLayoutId id="2147483778" r:id="rId40"/>
    <p:sldLayoutId id="2147483779" r:id="rId41"/>
    <p:sldLayoutId id="2147483780" r:id="rId42"/>
    <p:sldLayoutId id="2147483781" r:id="rId43"/>
    <p:sldLayoutId id="2147483782" r:id="rId44"/>
    <p:sldLayoutId id="2147483783" r:id="rId45"/>
    <p:sldLayoutId id="2147483784" r:id="rId46"/>
    <p:sldLayoutId id="2147483785" r:id="rId47"/>
    <p:sldLayoutId id="2147483786" r:id="rId48"/>
    <p:sldLayoutId id="2147483787" r:id="rId49"/>
    <p:sldLayoutId id="2147483788" r:id="rId50"/>
    <p:sldLayoutId id="2147483789" r:id="rId51"/>
    <p:sldLayoutId id="2147483790" r:id="rId52"/>
    <p:sldLayoutId id="2147483791" r:id="rId53"/>
    <p:sldLayoutId id="2147483792" r:id="rId54"/>
    <p:sldLayoutId id="2147483793" r:id="rId55"/>
    <p:sldLayoutId id="2147483794" r:id="rId56"/>
    <p:sldLayoutId id="2147483795" r:id="rId57"/>
    <p:sldLayoutId id="2147483796" r:id="rId58"/>
    <p:sldLayoutId id="2147483797" r:id="rId59"/>
    <p:sldLayoutId id="2147483798" r:id="rId60"/>
    <p:sldLayoutId id="2147483799" r:id="rId61"/>
    <p:sldLayoutId id="2147483800" r:id="rId62"/>
    <p:sldLayoutId id="2147483801" r:id="rId63"/>
    <p:sldLayoutId id="2147483802" r:id="rId64"/>
    <p:sldLayoutId id="2147483803" r:id="rId65"/>
    <p:sldLayoutId id="2147483804" r:id="rId66"/>
    <p:sldLayoutId id="2147483805" r:id="rId67"/>
    <p:sldLayoutId id="2147483806" r:id="rId68"/>
    <p:sldLayoutId id="2147483807" r:id="rId69"/>
    <p:sldLayoutId id="2147483808" r:id="rId70"/>
    <p:sldLayoutId id="2147483809" r:id="rId71"/>
    <p:sldLayoutId id="2147483810" r:id="rId72"/>
    <p:sldLayoutId id="2147483811" r:id="rId73"/>
    <p:sldLayoutId id="2147483812" r:id="rId74"/>
    <p:sldLayoutId id="2147483813" r:id="rId75"/>
    <p:sldLayoutId id="2147483814" r:id="rId76"/>
    <p:sldLayoutId id="2147483815" r:id="rId77"/>
    <p:sldLayoutId id="2147483816" r:id="rId78"/>
    <p:sldLayoutId id="2147483817" r:id="rId79"/>
    <p:sldLayoutId id="2147483818" r:id="rId80"/>
    <p:sldLayoutId id="2147483819" r:id="rId81"/>
    <p:sldLayoutId id="2147483820" r:id="rId82"/>
    <p:sldLayoutId id="2147483821" r:id="rId83"/>
    <p:sldLayoutId id="2147483822" r:id="rId84"/>
    <p:sldLayoutId id="2147483823" r:id="rId85"/>
    <p:sldLayoutId id="2147483824" r:id="rId86"/>
    <p:sldLayoutId id="2147483825" r:id="rId87"/>
    <p:sldLayoutId id="2147483826" r:id="rId88"/>
    <p:sldLayoutId id="2147483827" r:id="rId89"/>
    <p:sldLayoutId id="2147483828" r:id="rId90"/>
    <p:sldLayoutId id="2147483829" r:id="rId91"/>
    <p:sldLayoutId id="2147483830" r:id="rId92"/>
    <p:sldLayoutId id="2147483831" r:id="rId93"/>
    <p:sldLayoutId id="2147483832" r:id="rId94"/>
    <p:sldLayoutId id="2147483833" r:id="rId95"/>
    <p:sldLayoutId id="2147483834" r:id="rId96"/>
    <p:sldLayoutId id="2147483835" r:id="rId97"/>
    <p:sldLayoutId id="2147483836" r:id="rId98"/>
    <p:sldLayoutId id="2147483837" r:id="rId99"/>
    <p:sldLayoutId id="2147483838" r:id="rId100"/>
    <p:sldLayoutId id="2147483839" r:id="rId101"/>
    <p:sldLayoutId id="2147483840" r:id="rId102"/>
    <p:sldLayoutId id="2147483841" r:id="rId103"/>
    <p:sldLayoutId id="2147483842" r:id="rId104"/>
    <p:sldLayoutId id="2147483843" r:id="rId105"/>
    <p:sldLayoutId id="2147483844" r:id="rId106"/>
    <p:sldLayoutId id="2147483845" r:id="rId107"/>
    <p:sldLayoutId id="2147483846" r:id="rId108"/>
    <p:sldLayoutId id="2147483847" r:id="rId109"/>
    <p:sldLayoutId id="2147483848" r:id="rId110"/>
    <p:sldLayoutId id="2147483849" r:id="rId111"/>
    <p:sldLayoutId id="2147483850" r:id="rId112"/>
    <p:sldLayoutId id="2147483851" r:id="rId113"/>
    <p:sldLayoutId id="2147483852" r:id="rId114"/>
    <p:sldLayoutId id="2147483853" r:id="rId115"/>
    <p:sldLayoutId id="2147483854" r:id="rId116"/>
    <p:sldLayoutId id="2147483855" r:id="rId117"/>
    <p:sldLayoutId id="2147483856" r:id="rId118"/>
    <p:sldLayoutId id="2147483857"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a:t>Planning law essentials: Occupancy certificates, zoning, and restrictive title deed conditions</a:t>
            </a:r>
          </a:p>
        </p:txBody>
      </p:sp>
    </p:spTree>
    <p:extLst>
      <p:ext uri="{BB962C8B-B14F-4D97-AF65-F5344CB8AC3E}">
        <p14:creationId xmlns:p14="http://schemas.microsoft.com/office/powerpoint/2010/main" val="3568809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4" y="578734"/>
            <a:ext cx="11003963" cy="6008678"/>
          </a:xfrm>
        </p:spPr>
        <p:txBody>
          <a:bodyPr/>
          <a:lstStyle/>
          <a:p>
            <a:pPr algn="ctr"/>
            <a:r>
              <a:rPr lang="en-ZA" sz="2800" dirty="0" smtClean="0"/>
              <a:t>DISCLAIMER</a:t>
            </a:r>
            <a:br>
              <a:rPr lang="en-ZA" sz="2800" dirty="0" smtClean="0"/>
            </a:br>
            <a:r>
              <a:rPr lang="en-ZA" sz="2800" dirty="0"/>
              <a:t/>
            </a:r>
            <a:br>
              <a:rPr lang="en-ZA" sz="2800" dirty="0"/>
            </a:br>
            <a:r>
              <a:rPr lang="en-ZA" sz="21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Zoning</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5648192" cy="4649756"/>
          </a:xfrm>
        </p:spPr>
        <p:txBody>
          <a:bodyPr>
            <a:normAutofit fontScale="92500"/>
          </a:bodyPr>
          <a:lstStyle/>
          <a:p>
            <a:pPr>
              <a:lnSpc>
                <a:spcPct val="200000"/>
              </a:lnSpc>
            </a:pPr>
            <a:r>
              <a:rPr lang="en-US" sz="1600" dirty="0"/>
              <a:t>Land is designated for a particular use and development.  </a:t>
            </a:r>
          </a:p>
          <a:p>
            <a:pPr>
              <a:lnSpc>
                <a:spcPct val="200000"/>
              </a:lnSpc>
            </a:pPr>
            <a:r>
              <a:rPr lang="en-US" sz="1600" dirty="0"/>
              <a:t>The relevant zoning category sets out the purpose for which land may be used and the development parameters applicable, as per the relevant zoning scheme. </a:t>
            </a:r>
          </a:p>
          <a:p>
            <a:pPr>
              <a:lnSpc>
                <a:spcPct val="200000"/>
              </a:lnSpc>
            </a:pPr>
            <a:r>
              <a:rPr lang="en-US" sz="1600" dirty="0"/>
              <a:t>No person may </a:t>
            </a:r>
            <a:r>
              <a:rPr lang="en-US" sz="1600" dirty="0" err="1"/>
              <a:t>utilise</a:t>
            </a:r>
            <a:r>
              <a:rPr lang="en-US" sz="1600" dirty="0"/>
              <a:t> or develop land unless permitted in terms of the zoning scheme or approved under LUPA. </a:t>
            </a:r>
          </a:p>
          <a:p>
            <a:pPr>
              <a:lnSpc>
                <a:spcPct val="200000"/>
              </a:lnSpc>
            </a:pPr>
            <a:r>
              <a:rPr lang="en-US" sz="1600" dirty="0"/>
              <a:t>Rezoning, departures, and consent uses are made on application to the </a:t>
            </a:r>
            <a:r>
              <a:rPr lang="en-US" sz="1600" dirty="0" smtClean="0"/>
              <a:t>municipality, which considers </a:t>
            </a:r>
            <a:r>
              <a:rPr lang="en-US" sz="1600" dirty="0"/>
              <a:t>various </a:t>
            </a:r>
            <a:r>
              <a:rPr lang="en-US" sz="1600" dirty="0" smtClean="0"/>
              <a:t>factors.</a:t>
            </a: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7609" r="17609"/>
          <a:stretch>
            <a:fillRect/>
          </a:stretch>
        </p:blipFill>
        <p:spPr>
          <a:xfrm>
            <a:off x="6652727" y="576263"/>
            <a:ext cx="5143458" cy="4945644"/>
          </a:xfrm>
        </p:spPr>
      </p:pic>
    </p:spTree>
    <p:extLst>
      <p:ext uri="{BB962C8B-B14F-4D97-AF65-F5344CB8AC3E}">
        <p14:creationId xmlns:p14="http://schemas.microsoft.com/office/powerpoint/2010/main" val="836893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794313" y="578734"/>
            <a:ext cx="5889907" cy="705780"/>
          </a:xfrm>
        </p:spPr>
        <p:txBody>
          <a:bodyPr/>
          <a:lstStyle/>
          <a:p>
            <a:r>
              <a:rPr lang="en-US" dirty="0" smtClean="0"/>
              <a:t>Zoning</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784981" y="1163215"/>
            <a:ext cx="6141834" cy="4584442"/>
          </a:xfrm>
        </p:spPr>
        <p:txBody>
          <a:bodyPr>
            <a:normAutofit lnSpcReduction="10000"/>
          </a:bodyPr>
          <a:lstStyle/>
          <a:p>
            <a:pPr>
              <a:lnSpc>
                <a:spcPct val="200000"/>
              </a:lnSpc>
            </a:pPr>
            <a:r>
              <a:rPr lang="en-US" sz="1500" dirty="0"/>
              <a:t>The 3 broad categories for zoning are:</a:t>
            </a:r>
          </a:p>
          <a:p>
            <a:pPr lvl="1">
              <a:lnSpc>
                <a:spcPct val="200000"/>
              </a:lnSpc>
              <a:buFont typeface="Wingdings" panose="05000000000000000000" pitchFamily="2" charset="2"/>
              <a:buChar char="ü"/>
            </a:pPr>
            <a:r>
              <a:rPr lang="en-US" sz="1500" dirty="0"/>
              <a:t>Residential</a:t>
            </a:r>
          </a:p>
          <a:p>
            <a:pPr lvl="1">
              <a:lnSpc>
                <a:spcPct val="200000"/>
              </a:lnSpc>
              <a:buFont typeface="Wingdings" panose="05000000000000000000" pitchFamily="2" charset="2"/>
              <a:buChar char="ü"/>
            </a:pPr>
            <a:r>
              <a:rPr lang="en-US" sz="1500" dirty="0"/>
              <a:t>Commercial </a:t>
            </a:r>
          </a:p>
          <a:p>
            <a:pPr lvl="1">
              <a:lnSpc>
                <a:spcPct val="200000"/>
              </a:lnSpc>
              <a:buFont typeface="Wingdings" panose="05000000000000000000" pitchFamily="2" charset="2"/>
              <a:buChar char="ü"/>
            </a:pPr>
            <a:r>
              <a:rPr lang="en-US" sz="1500" dirty="0"/>
              <a:t>Industrial</a:t>
            </a:r>
          </a:p>
          <a:p>
            <a:pPr>
              <a:lnSpc>
                <a:spcPct val="200000"/>
              </a:lnSpc>
            </a:pPr>
            <a:r>
              <a:rPr lang="en-US" sz="1500" dirty="0"/>
              <a:t>SPLUMA gives municipalities authority over spatial planning within municipal areas. </a:t>
            </a:r>
          </a:p>
          <a:p>
            <a:pPr>
              <a:lnSpc>
                <a:spcPct val="200000"/>
              </a:lnSpc>
            </a:pPr>
            <a:r>
              <a:rPr lang="en-US" sz="1500" dirty="0"/>
              <a:t>SPLUMA acts as a ‘land use regulator’ assisting municipalities with exercising their authority in respect of land use developments, the regulation of population density, and housing policies.</a:t>
            </a:r>
          </a:p>
          <a:p>
            <a:pPr>
              <a:lnSpc>
                <a:spcPct val="150000"/>
              </a:lnSpc>
            </a:pPr>
            <a:endParaRPr lang="en-US" sz="1600" dirty="0"/>
          </a:p>
        </p:txBody>
      </p:sp>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0486" r="10486"/>
          <a:stretch>
            <a:fillRect/>
          </a:stretch>
        </p:blipFill>
        <p:spPr>
          <a:xfrm>
            <a:off x="705956" y="576263"/>
            <a:ext cx="4733792" cy="4945644"/>
          </a:xfrm>
        </p:spPr>
      </p:pic>
    </p:spTree>
    <p:extLst>
      <p:ext uri="{BB962C8B-B14F-4D97-AF65-F5344CB8AC3E}">
        <p14:creationId xmlns:p14="http://schemas.microsoft.com/office/powerpoint/2010/main" val="3188107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0BB3BEBA-DAE8-B99E-65C5-F964828FA424}"/>
              </a:ext>
            </a:extLst>
          </p:cNvPr>
          <p:cNvGraphicFramePr>
            <a:graphicFrameLocks/>
          </p:cNvGraphicFramePr>
          <p:nvPr>
            <p:extLst>
              <p:ext uri="{D42A27DB-BD31-4B8C-83A1-F6EECF244321}">
                <p14:modId xmlns:p14="http://schemas.microsoft.com/office/powerpoint/2010/main" val="2303379808"/>
              </p:ext>
            </p:extLst>
          </p:nvPr>
        </p:nvGraphicFramePr>
        <p:xfrm>
          <a:off x="677279" y="1208624"/>
          <a:ext cx="11057293" cy="4680650"/>
        </p:xfrm>
        <a:graphic>
          <a:graphicData uri="http://schemas.openxmlformats.org/drawingml/2006/table">
            <a:tbl>
              <a:tblPr firstRow="1" bandRow="1">
                <a:tableStyleId>{B301B821-A1FF-4177-AEE7-76D212191A09}</a:tableStyleId>
              </a:tblPr>
              <a:tblGrid>
                <a:gridCol w="5452336">
                  <a:extLst>
                    <a:ext uri="{9D8B030D-6E8A-4147-A177-3AD203B41FA5}">
                      <a16:colId xmlns:a16="http://schemas.microsoft.com/office/drawing/2014/main" val="4191811597"/>
                    </a:ext>
                  </a:extLst>
                </a:gridCol>
                <a:gridCol w="5604957">
                  <a:extLst>
                    <a:ext uri="{9D8B030D-6E8A-4147-A177-3AD203B41FA5}">
                      <a16:colId xmlns:a16="http://schemas.microsoft.com/office/drawing/2014/main" val="1009450714"/>
                    </a:ext>
                  </a:extLst>
                </a:gridCol>
              </a:tblGrid>
              <a:tr h="321879">
                <a:tc>
                  <a:txBody>
                    <a:bodyPr/>
                    <a:lstStyle/>
                    <a:p>
                      <a:pPr algn="ctr"/>
                      <a:r>
                        <a:rPr lang="en-ZA" sz="1600" b="1" dirty="0">
                          <a:solidFill>
                            <a:schemeClr val="bg1"/>
                          </a:solidFill>
                        </a:rPr>
                        <a:t>Pros</a:t>
                      </a:r>
                      <a:endParaRPr lang="en-ZA" sz="1600" b="1" dirty="0">
                        <a:solidFill>
                          <a:schemeClr val="bg1"/>
                        </a:solidFill>
                        <a:latin typeface="Helvetica" pitchFamily="2" charset="0"/>
                      </a:endParaRPr>
                    </a:p>
                  </a:txBody>
                  <a:tcPr/>
                </a:tc>
                <a:tc>
                  <a:txBody>
                    <a:bodyPr/>
                    <a:lstStyle/>
                    <a:p>
                      <a:pPr algn="ctr"/>
                      <a:r>
                        <a:rPr lang="en-ZA" sz="1600" dirty="0">
                          <a:solidFill>
                            <a:schemeClr val="bg1"/>
                          </a:solidFill>
                        </a:rPr>
                        <a:t>Cons</a:t>
                      </a:r>
                      <a:endParaRPr lang="en-ZA" sz="1600" dirty="0">
                        <a:solidFill>
                          <a:schemeClr val="bg1"/>
                        </a:solidFill>
                        <a:latin typeface="Helvetica" pitchFamily="2" charset="0"/>
                      </a:endParaRPr>
                    </a:p>
                  </a:txBody>
                  <a:tcPr/>
                </a:tc>
                <a:extLst>
                  <a:ext uri="{0D108BD9-81ED-4DB2-BD59-A6C34878D82A}">
                    <a16:rowId xmlns:a16="http://schemas.microsoft.com/office/drawing/2014/main" val="630825444"/>
                  </a:ext>
                </a:extLst>
              </a:tr>
              <a:tr h="804698">
                <a:tc>
                  <a:txBody>
                    <a:bodyPr/>
                    <a:lstStyle/>
                    <a:p>
                      <a:pPr algn="just"/>
                      <a:r>
                        <a:rPr lang="en-ZA" sz="1500" dirty="0"/>
                        <a:t>Zoning </a:t>
                      </a:r>
                      <a:r>
                        <a:rPr lang="en-ZA" sz="1500" dirty="0" smtClean="0"/>
                        <a:t>may </a:t>
                      </a:r>
                      <a:r>
                        <a:rPr lang="en-ZA" sz="1500" dirty="0"/>
                        <a:t>protect and enhance property values. </a:t>
                      </a:r>
                      <a:endParaRPr lang="en-ZA" sz="1500" dirty="0">
                        <a:latin typeface="Helvetica" pitchFamily="2" charset="0"/>
                      </a:endParaRPr>
                    </a:p>
                  </a:txBody>
                  <a:tcPr/>
                </a:tc>
                <a:tc>
                  <a:txBody>
                    <a:bodyPr/>
                    <a:lstStyle/>
                    <a:p>
                      <a:pPr algn="just"/>
                      <a:r>
                        <a:rPr lang="en-ZA" sz="1500" dirty="0"/>
                        <a:t>Zoning requires that all </a:t>
                      </a:r>
                      <a:r>
                        <a:rPr lang="en-ZA" sz="1500" dirty="0" smtClean="0"/>
                        <a:t>property </a:t>
                      </a:r>
                      <a:r>
                        <a:rPr lang="en-ZA" sz="1500" dirty="0"/>
                        <a:t>owners </a:t>
                      </a:r>
                      <a:r>
                        <a:rPr lang="en-ZA" sz="1500" dirty="0" smtClean="0"/>
                        <a:t>to</a:t>
                      </a:r>
                      <a:r>
                        <a:rPr lang="en-ZA" sz="1500" baseline="0" dirty="0" smtClean="0"/>
                        <a:t> </a:t>
                      </a:r>
                      <a:r>
                        <a:rPr lang="en-ZA" sz="1500" dirty="0" smtClean="0"/>
                        <a:t>relinquish </a:t>
                      </a:r>
                      <a:r>
                        <a:rPr lang="en-ZA" sz="1500" dirty="0"/>
                        <a:t>some of their individual property freedoms for the common good.</a:t>
                      </a:r>
                      <a:endParaRPr lang="en-ZA" sz="1500" dirty="0">
                        <a:latin typeface="Helvetica" pitchFamily="2" charset="0"/>
                      </a:endParaRPr>
                    </a:p>
                  </a:txBody>
                  <a:tcPr/>
                </a:tc>
                <a:extLst>
                  <a:ext uri="{0D108BD9-81ED-4DB2-BD59-A6C34878D82A}">
                    <a16:rowId xmlns:a16="http://schemas.microsoft.com/office/drawing/2014/main" val="2904318128"/>
                  </a:ext>
                </a:extLst>
              </a:tr>
              <a:tr h="563289">
                <a:tc>
                  <a:txBody>
                    <a:bodyPr/>
                    <a:lstStyle/>
                    <a:p>
                      <a:pPr algn="just"/>
                      <a:r>
                        <a:rPr lang="en-ZA" sz="1500" dirty="0" smtClean="0"/>
                        <a:t>Zoning</a:t>
                      </a:r>
                      <a:r>
                        <a:rPr lang="en-ZA" sz="1500" baseline="0" dirty="0" smtClean="0"/>
                        <a:t> may</a:t>
                      </a:r>
                      <a:r>
                        <a:rPr lang="en-ZA" sz="1500" dirty="0" smtClean="0"/>
                        <a:t> </a:t>
                      </a:r>
                      <a:r>
                        <a:rPr lang="en-ZA" sz="1500" dirty="0"/>
                        <a:t>help implement community goals. </a:t>
                      </a:r>
                      <a:endParaRPr lang="en-ZA" sz="1500" dirty="0">
                        <a:latin typeface="Helvetica" pitchFamily="2" charset="0"/>
                      </a:endParaRPr>
                    </a:p>
                  </a:txBody>
                  <a:tcPr/>
                </a:tc>
                <a:tc>
                  <a:txBody>
                    <a:bodyPr/>
                    <a:lstStyle/>
                    <a:p>
                      <a:pPr algn="just"/>
                      <a:r>
                        <a:rPr lang="en-ZA" sz="1500" dirty="0"/>
                        <a:t>Zoning </a:t>
                      </a:r>
                      <a:r>
                        <a:rPr lang="en-ZA" sz="1500" dirty="0" smtClean="0"/>
                        <a:t>may </a:t>
                      </a:r>
                      <a:r>
                        <a:rPr lang="en-ZA" sz="1500" dirty="0"/>
                        <a:t>discourage </a:t>
                      </a:r>
                      <a:r>
                        <a:rPr lang="en-ZA" sz="1500" dirty="0" smtClean="0"/>
                        <a:t>development </a:t>
                      </a:r>
                      <a:r>
                        <a:rPr lang="en-ZA" sz="1500" dirty="0"/>
                        <a:t>in some locations. </a:t>
                      </a:r>
                      <a:endParaRPr lang="en-ZA" sz="1500" dirty="0">
                        <a:latin typeface="Helvetica" pitchFamily="2" charset="0"/>
                      </a:endParaRPr>
                    </a:p>
                  </a:txBody>
                  <a:tcPr/>
                </a:tc>
                <a:extLst>
                  <a:ext uri="{0D108BD9-81ED-4DB2-BD59-A6C34878D82A}">
                    <a16:rowId xmlns:a16="http://schemas.microsoft.com/office/drawing/2014/main" val="2641212873"/>
                  </a:ext>
                </a:extLst>
              </a:tr>
              <a:tr h="563289">
                <a:tc>
                  <a:txBody>
                    <a:bodyPr/>
                    <a:lstStyle/>
                    <a:p>
                      <a:pPr algn="just"/>
                      <a:r>
                        <a:rPr lang="en-ZA" sz="1500" dirty="0" smtClean="0"/>
                        <a:t>Zoning</a:t>
                      </a:r>
                      <a:r>
                        <a:rPr lang="en-ZA" sz="1500" baseline="0" dirty="0" smtClean="0"/>
                        <a:t> may</a:t>
                      </a:r>
                      <a:r>
                        <a:rPr lang="en-ZA" sz="1500" dirty="0" smtClean="0"/>
                        <a:t> </a:t>
                      </a:r>
                      <a:r>
                        <a:rPr lang="en-ZA" sz="1500" dirty="0"/>
                        <a:t>conserve existing neighbourhoods and preserve existing structures. </a:t>
                      </a:r>
                      <a:endParaRPr lang="en-ZA" sz="1500" dirty="0">
                        <a:latin typeface="Helvetica" pitchFamily="2" charset="0"/>
                      </a:endParaRPr>
                    </a:p>
                  </a:txBody>
                  <a:tcPr/>
                </a:tc>
                <a:tc>
                  <a:txBody>
                    <a:bodyPr/>
                    <a:lstStyle/>
                    <a:p>
                      <a:pPr algn="just"/>
                      <a:r>
                        <a:rPr lang="en-ZA" sz="1500" dirty="0"/>
                        <a:t>Zoning </a:t>
                      </a:r>
                      <a:r>
                        <a:rPr lang="en-ZA" sz="1500" dirty="0" smtClean="0"/>
                        <a:t>may </a:t>
                      </a:r>
                      <a:r>
                        <a:rPr lang="en-ZA" sz="1500" dirty="0"/>
                        <a:t>work against historic </a:t>
                      </a:r>
                      <a:r>
                        <a:rPr lang="en-ZA" sz="1500" dirty="0" smtClean="0"/>
                        <a:t>mixed-use </a:t>
                      </a:r>
                      <a:r>
                        <a:rPr lang="en-ZA" sz="1500" dirty="0"/>
                        <a:t>neighbourhoods in older communities. </a:t>
                      </a:r>
                      <a:endParaRPr lang="en-ZA" sz="1500" dirty="0">
                        <a:latin typeface="Helvetica" pitchFamily="2" charset="0"/>
                      </a:endParaRPr>
                    </a:p>
                  </a:txBody>
                  <a:tcPr/>
                </a:tc>
                <a:extLst>
                  <a:ext uri="{0D108BD9-81ED-4DB2-BD59-A6C34878D82A}">
                    <a16:rowId xmlns:a16="http://schemas.microsoft.com/office/drawing/2014/main" val="4140798086"/>
                  </a:ext>
                </a:extLst>
              </a:tr>
              <a:tr h="804698">
                <a:tc>
                  <a:txBody>
                    <a:bodyPr/>
                    <a:lstStyle/>
                    <a:p>
                      <a:pPr algn="just"/>
                      <a:r>
                        <a:rPr lang="en-ZA" sz="1500" dirty="0"/>
                        <a:t>Zoning </a:t>
                      </a:r>
                      <a:r>
                        <a:rPr lang="en-ZA" sz="1500" dirty="0" smtClean="0"/>
                        <a:t>may </a:t>
                      </a:r>
                      <a:r>
                        <a:rPr lang="en-ZA" sz="1500" dirty="0"/>
                        <a:t>preserve </a:t>
                      </a:r>
                      <a:r>
                        <a:rPr lang="en-ZA" sz="1500" dirty="0" smtClean="0"/>
                        <a:t>environmentally-sensitive </a:t>
                      </a:r>
                      <a:r>
                        <a:rPr lang="en-ZA" sz="1500" dirty="0"/>
                        <a:t>areas. </a:t>
                      </a:r>
                      <a:endParaRPr lang="en-ZA" sz="1500" dirty="0">
                        <a:latin typeface="Helvetica" pitchFamily="2" charset="0"/>
                      </a:endParaRPr>
                    </a:p>
                  </a:txBody>
                  <a:tcPr/>
                </a:tc>
                <a:tc>
                  <a:txBody>
                    <a:bodyPr/>
                    <a:lstStyle/>
                    <a:p>
                      <a:pPr algn="just"/>
                      <a:r>
                        <a:rPr lang="en-ZA" sz="1500" dirty="0"/>
                        <a:t>Zoning sometimes limits the development potential of previously existing land uses and structures that do not conform </a:t>
                      </a:r>
                      <a:r>
                        <a:rPr lang="en-ZA" sz="1500" dirty="0" smtClean="0"/>
                        <a:t>with </a:t>
                      </a:r>
                      <a:r>
                        <a:rPr lang="en-ZA" sz="1500" dirty="0"/>
                        <a:t>zoning standards. </a:t>
                      </a:r>
                      <a:endParaRPr lang="en-ZA" sz="1500" dirty="0">
                        <a:latin typeface="Helvetica" pitchFamily="2" charset="0"/>
                      </a:endParaRPr>
                    </a:p>
                  </a:txBody>
                  <a:tcPr/>
                </a:tc>
                <a:extLst>
                  <a:ext uri="{0D108BD9-81ED-4DB2-BD59-A6C34878D82A}">
                    <a16:rowId xmlns:a16="http://schemas.microsoft.com/office/drawing/2014/main" val="1033167636"/>
                  </a:ext>
                </a:extLst>
              </a:tr>
              <a:tr h="804698">
                <a:tc>
                  <a:txBody>
                    <a:bodyPr/>
                    <a:lstStyle/>
                    <a:p>
                      <a:pPr algn="just"/>
                      <a:r>
                        <a:rPr lang="en-ZA" sz="1500" dirty="0"/>
                        <a:t>Zoning gives the community some control over its land uses, appearance, </a:t>
                      </a:r>
                      <a:r>
                        <a:rPr lang="en-ZA" sz="1500" dirty="0" smtClean="0"/>
                        <a:t>and future </a:t>
                      </a:r>
                      <a:r>
                        <a:rPr lang="en-ZA" sz="1500" dirty="0"/>
                        <a:t>quality of </a:t>
                      </a:r>
                      <a:r>
                        <a:rPr lang="en-ZA" sz="1500" dirty="0" smtClean="0"/>
                        <a:t>life. </a:t>
                      </a:r>
                      <a:endParaRPr lang="en-ZA" sz="1500" dirty="0">
                        <a:latin typeface="Helvetica" pitchFamily="2" charset="0"/>
                      </a:endParaRPr>
                    </a:p>
                  </a:txBody>
                  <a:tcPr/>
                </a:tc>
                <a:tc>
                  <a:txBody>
                    <a:bodyPr/>
                    <a:lstStyle/>
                    <a:p>
                      <a:pPr algn="just"/>
                      <a:r>
                        <a:rPr lang="en-ZA" sz="1500" dirty="0"/>
                        <a:t>Zoning </a:t>
                      </a:r>
                      <a:r>
                        <a:rPr lang="en-ZA" sz="1500" dirty="0" smtClean="0"/>
                        <a:t>may </a:t>
                      </a:r>
                      <a:r>
                        <a:rPr lang="en-ZA" sz="1500" dirty="0"/>
                        <a:t>increase the cost of building new structures. </a:t>
                      </a:r>
                      <a:endParaRPr lang="en-ZA" sz="1500" dirty="0">
                        <a:latin typeface="Helvetica" pitchFamily="2" charset="0"/>
                      </a:endParaRPr>
                    </a:p>
                  </a:txBody>
                  <a:tcPr/>
                </a:tc>
                <a:extLst>
                  <a:ext uri="{0D108BD9-81ED-4DB2-BD59-A6C34878D82A}">
                    <a16:rowId xmlns:a16="http://schemas.microsoft.com/office/drawing/2014/main" val="2062296582"/>
                  </a:ext>
                </a:extLst>
              </a:tr>
              <a:tr h="804698">
                <a:tc>
                  <a:txBody>
                    <a:bodyPr/>
                    <a:lstStyle/>
                    <a:p>
                      <a:pPr algn="just"/>
                      <a:r>
                        <a:rPr lang="en-US" sz="1500" b="0" kern="1200" dirty="0">
                          <a:solidFill>
                            <a:schemeClr val="dk1"/>
                          </a:solidFill>
                          <a:effectLst/>
                        </a:rPr>
                        <a:t>Zoning </a:t>
                      </a:r>
                      <a:r>
                        <a:rPr lang="en-US" sz="1500" b="0" kern="1200" dirty="0" smtClean="0">
                          <a:solidFill>
                            <a:schemeClr val="dk1"/>
                          </a:solidFill>
                          <a:effectLst/>
                        </a:rPr>
                        <a:t>allows for </a:t>
                      </a:r>
                      <a:r>
                        <a:rPr lang="en-US" sz="1500" b="0" kern="1200" dirty="0">
                          <a:solidFill>
                            <a:schemeClr val="dk1"/>
                          </a:solidFill>
                          <a:effectLst/>
                        </a:rPr>
                        <a:t>potential nuisance uses to be located away from residential </a:t>
                      </a:r>
                      <a:r>
                        <a:rPr lang="en-US" sz="1500" b="0" kern="1200" dirty="0" err="1" smtClean="0">
                          <a:solidFill>
                            <a:schemeClr val="dk1"/>
                          </a:solidFill>
                          <a:effectLst/>
                        </a:rPr>
                        <a:t>neighbourhoods</a:t>
                      </a:r>
                      <a:r>
                        <a:rPr lang="en-US" sz="1500" b="0" kern="1200" dirty="0" smtClean="0">
                          <a:solidFill>
                            <a:schemeClr val="dk1"/>
                          </a:solidFill>
                          <a:effectLst/>
                        </a:rPr>
                        <a:t> </a:t>
                      </a:r>
                      <a:r>
                        <a:rPr lang="en-US" sz="1500" b="0" kern="1200" dirty="0">
                          <a:solidFill>
                            <a:schemeClr val="dk1"/>
                          </a:solidFill>
                          <a:effectLst/>
                        </a:rPr>
                        <a:t>or other sensitive areas.</a:t>
                      </a:r>
                      <a:endParaRPr lang="en-ZA" sz="1500" dirty="0">
                        <a:latin typeface="Helvetica" pitchFamily="2" charset="0"/>
                      </a:endParaRPr>
                    </a:p>
                  </a:txBody>
                  <a:tcPr/>
                </a:tc>
                <a:tc>
                  <a:txBody>
                    <a:bodyPr/>
                    <a:lstStyle/>
                    <a:p>
                      <a:pPr algn="just"/>
                      <a:r>
                        <a:rPr lang="en-ZA" sz="1500" dirty="0"/>
                        <a:t>Properly enforcing a zoning ordinance involves a long-term commitment to a certain level of community spending. </a:t>
                      </a:r>
                      <a:endParaRPr lang="en-ZA" sz="1500" dirty="0">
                        <a:latin typeface="Helvetica" pitchFamily="2" charset="0"/>
                      </a:endParaRPr>
                    </a:p>
                  </a:txBody>
                  <a:tcPr/>
                </a:tc>
                <a:extLst>
                  <a:ext uri="{0D108BD9-81ED-4DB2-BD59-A6C34878D82A}">
                    <a16:rowId xmlns:a16="http://schemas.microsoft.com/office/drawing/2014/main" val="672031681"/>
                  </a:ext>
                </a:extLst>
              </a:tr>
            </a:tbl>
          </a:graphicData>
        </a:graphic>
      </p:graphicFrame>
      <p:sp>
        <p:nvSpPr>
          <p:cNvPr id="7" name="Title 1">
            <a:extLst>
              <a:ext uri="{FF2B5EF4-FFF2-40B4-BE49-F238E27FC236}">
                <a16:creationId xmlns:a16="http://schemas.microsoft.com/office/drawing/2014/main" id="{BCB422DA-3AEA-908E-4566-77FB6CDC79E6}"/>
              </a:ext>
            </a:extLst>
          </p:cNvPr>
          <p:cNvSpPr txBox="1">
            <a:spLocks/>
          </p:cNvSpPr>
          <p:nvPr/>
        </p:nvSpPr>
        <p:spPr>
          <a:xfrm>
            <a:off x="677279" y="465757"/>
            <a:ext cx="5889907" cy="705780"/>
          </a:xfrm>
          <a:prstGeom prst="rect">
            <a:avLst/>
          </a:prstGeom>
        </p:spPr>
        <p:txBody>
          <a:bodyPr/>
          <a:lst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a:lstStyle>
          <a:p>
            <a:r>
              <a:rPr lang="en-US" sz="2400" dirty="0" smtClean="0"/>
              <a:t>Zoning: Weighing the pros and cons</a:t>
            </a:r>
            <a:endParaRPr lang="en-US" sz="2400" dirty="0"/>
          </a:p>
        </p:txBody>
      </p:sp>
    </p:spTree>
    <p:extLst>
      <p:ext uri="{BB962C8B-B14F-4D97-AF65-F5344CB8AC3E}">
        <p14:creationId xmlns:p14="http://schemas.microsoft.com/office/powerpoint/2010/main" val="3581152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Zoning: Subdivisions and consolidations</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a:lnSpc>
                <a:spcPct val="200000"/>
              </a:lnSpc>
            </a:pPr>
            <a:r>
              <a:rPr lang="en-US" sz="1500" dirty="0"/>
              <a:t>No person may subdivide or consolidate land without the </a:t>
            </a:r>
            <a:r>
              <a:rPr lang="en-US" sz="1500" u="sng" dirty="0"/>
              <a:t>approval of the </a:t>
            </a:r>
            <a:r>
              <a:rPr lang="en-US" sz="1500" u="sng" dirty="0" smtClean="0"/>
              <a:t>municipality.</a:t>
            </a:r>
          </a:p>
          <a:p>
            <a:pPr>
              <a:lnSpc>
                <a:spcPct val="200000"/>
              </a:lnSpc>
            </a:pPr>
            <a:r>
              <a:rPr lang="en-US" sz="1500" dirty="0" smtClean="0"/>
              <a:t>Exception: The </a:t>
            </a:r>
            <a:r>
              <a:rPr lang="en-US" sz="1500" dirty="0"/>
              <a:t>application is exempted in accordance with LUPA.</a:t>
            </a:r>
          </a:p>
          <a:p>
            <a:pPr>
              <a:lnSpc>
                <a:spcPct val="200000"/>
              </a:lnSpc>
            </a:pPr>
            <a:r>
              <a:rPr lang="en-US" sz="1500" dirty="0"/>
              <a:t>The Surveyor-General may not approve / amend a general plan or diagram in respect of a subdivision or consolidation without written confirmation from the municipality that the subdivision </a:t>
            </a:r>
            <a:r>
              <a:rPr lang="en-US" sz="1500" dirty="0" smtClean="0"/>
              <a:t>or </a:t>
            </a:r>
            <a:r>
              <a:rPr lang="en-US" sz="1500" dirty="0"/>
              <a:t>consolidation is </a:t>
            </a:r>
            <a:r>
              <a:rPr lang="en-US" sz="1500" dirty="0" smtClean="0"/>
              <a:t>exempted.</a:t>
            </a:r>
            <a:endParaRPr lang="en-US" sz="1500"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a:lnSpc>
                <a:spcPct val="200000"/>
              </a:lnSpc>
            </a:pPr>
            <a:r>
              <a:rPr lang="en-US" sz="1500" dirty="0"/>
              <a:t>The municipality must impose conditions relating to engineering services. </a:t>
            </a:r>
            <a:endParaRPr lang="en-US" sz="1500" dirty="0" smtClean="0"/>
          </a:p>
          <a:p>
            <a:pPr>
              <a:lnSpc>
                <a:spcPct val="200000"/>
              </a:lnSpc>
            </a:pPr>
            <a:r>
              <a:rPr lang="en-US" sz="1500" dirty="0" smtClean="0"/>
              <a:t>The </a:t>
            </a:r>
            <a:r>
              <a:rPr lang="en-US" sz="1500" dirty="0"/>
              <a:t>municipality may impose a validity period for an approval.</a:t>
            </a:r>
          </a:p>
          <a:p>
            <a:pPr lvl="0">
              <a:lnSpc>
                <a:spcPct val="200000"/>
              </a:lnSpc>
            </a:pPr>
            <a:endParaRPr lang="en-ZA" b="1" dirty="0"/>
          </a:p>
        </p:txBody>
      </p:sp>
    </p:spTree>
    <p:extLst>
      <p:ext uri="{BB962C8B-B14F-4D97-AF65-F5344CB8AC3E}">
        <p14:creationId xmlns:p14="http://schemas.microsoft.com/office/powerpoint/2010/main" val="490542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Building plans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4"/>
            <a:ext cx="5097686" cy="4845699"/>
          </a:xfrm>
        </p:spPr>
        <p:txBody>
          <a:bodyPr>
            <a:normAutofit fontScale="92500" lnSpcReduction="10000"/>
          </a:bodyPr>
          <a:lstStyle/>
          <a:p>
            <a:pPr>
              <a:lnSpc>
                <a:spcPct val="200000"/>
              </a:lnSpc>
            </a:pPr>
            <a:r>
              <a:rPr lang="en-US" sz="1600" dirty="0"/>
              <a:t>The National Building Regulations and Buildings Standards </a:t>
            </a:r>
            <a:r>
              <a:rPr lang="en-US" sz="1600" dirty="0" smtClean="0"/>
              <a:t>Act </a:t>
            </a:r>
            <a:r>
              <a:rPr lang="en-US" sz="1600" dirty="0"/>
              <a:t>regulates building </a:t>
            </a:r>
            <a:r>
              <a:rPr lang="en-US" sz="1600" dirty="0" smtClean="0"/>
              <a:t>plans</a:t>
            </a:r>
            <a:r>
              <a:rPr lang="en-US" sz="1600" dirty="0"/>
              <a:t>:</a:t>
            </a:r>
          </a:p>
          <a:p>
            <a:pPr lvl="1">
              <a:lnSpc>
                <a:spcPct val="200000"/>
              </a:lnSpc>
              <a:buFont typeface="Wingdings" panose="05000000000000000000" pitchFamily="2" charset="2"/>
              <a:buChar char="ü"/>
            </a:pPr>
            <a:r>
              <a:rPr lang="en-US" sz="1600" dirty="0"/>
              <a:t>Section 4(1) provides that a homeowner needs written prior approval from the local authority before starting any building work.</a:t>
            </a:r>
          </a:p>
          <a:p>
            <a:pPr lvl="1">
              <a:lnSpc>
                <a:spcPct val="200000"/>
              </a:lnSpc>
              <a:buFont typeface="Wingdings" panose="05000000000000000000" pitchFamily="2" charset="2"/>
              <a:buChar char="ü"/>
            </a:pPr>
            <a:r>
              <a:rPr lang="en-US" sz="1600" dirty="0"/>
              <a:t>Section 4(4) makes it a criminal offence to build without approved plans. </a:t>
            </a:r>
          </a:p>
          <a:p>
            <a:pPr>
              <a:lnSpc>
                <a:spcPct val="200000"/>
              </a:lnSpc>
            </a:pPr>
            <a:r>
              <a:rPr lang="en-US" sz="1600" dirty="0" smtClean="0"/>
              <a:t>No plans? A </a:t>
            </a:r>
            <a:r>
              <a:rPr lang="en-US" sz="1600" dirty="0"/>
              <a:t>building inspector can enter premises and stop construction, and the municipality or an aggrieved </a:t>
            </a:r>
            <a:r>
              <a:rPr lang="en-US" sz="1600" dirty="0" err="1"/>
              <a:t>neighbour</a:t>
            </a:r>
            <a:r>
              <a:rPr lang="en-US" sz="1600" dirty="0"/>
              <a:t> may apply for a demolition order.</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1455526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Building plans</a:t>
            </a:r>
            <a:endParaRPr lang="en-ZA" sz="2400" dirty="0"/>
          </a:p>
        </p:txBody>
      </p:sp>
      <p:sp>
        <p:nvSpPr>
          <p:cNvPr id="2" name="Text Placeholder 1"/>
          <p:cNvSpPr>
            <a:spLocks noGrp="1"/>
          </p:cNvSpPr>
          <p:nvPr>
            <p:ph type="body" sz="quarter" idx="4294967295"/>
          </p:nvPr>
        </p:nvSpPr>
        <p:spPr>
          <a:xfrm>
            <a:off x="833438" y="1254677"/>
            <a:ext cx="10969786" cy="5118100"/>
          </a:xfrm>
        </p:spPr>
        <p:txBody>
          <a:bodyPr>
            <a:normAutofit/>
          </a:bodyPr>
          <a:lstStyle/>
          <a:p>
            <a:pPr>
              <a:lnSpc>
                <a:spcPct val="200000"/>
              </a:lnSpc>
            </a:pPr>
            <a:r>
              <a:rPr lang="en-GB" sz="1500" dirty="0"/>
              <a:t>In South Africa, homeowners are entitled to design their own houses and submit their plans for municipal approval. </a:t>
            </a:r>
          </a:p>
          <a:p>
            <a:pPr>
              <a:lnSpc>
                <a:spcPct val="200000"/>
              </a:lnSpc>
            </a:pPr>
            <a:r>
              <a:rPr lang="en-GB" sz="1500" dirty="0"/>
              <a:t>However, an architect must be appointed before the plans are submitted to the municipality for approval. </a:t>
            </a:r>
          </a:p>
          <a:p>
            <a:pPr>
              <a:lnSpc>
                <a:spcPct val="200000"/>
              </a:lnSpc>
            </a:pPr>
            <a:r>
              <a:rPr lang="en-GB" sz="1500" dirty="0"/>
              <a:t>This ensures that the design complies </a:t>
            </a:r>
            <a:r>
              <a:rPr lang="en-ZA" sz="1500" dirty="0" smtClean="0"/>
              <a:t>with </a:t>
            </a:r>
            <a:r>
              <a:rPr lang="en-ZA" sz="1500" dirty="0"/>
              <a:t>the minimum construction standards and </a:t>
            </a:r>
            <a:r>
              <a:rPr lang="en-ZA" sz="1500" dirty="0" smtClean="0"/>
              <a:t>specifications</a:t>
            </a:r>
            <a:r>
              <a:rPr lang="en-ZA" sz="1500" dirty="0"/>
              <a:t> </a:t>
            </a:r>
            <a:r>
              <a:rPr lang="en-ZA" sz="1500" dirty="0" smtClean="0"/>
              <a:t>set out in the </a:t>
            </a:r>
            <a:r>
              <a:rPr lang="en-ZA" sz="1500" dirty="0"/>
              <a:t>National Building Regulations and Building Standards </a:t>
            </a:r>
            <a:r>
              <a:rPr lang="en-ZA" sz="1500" dirty="0" smtClean="0"/>
              <a:t>Act.</a:t>
            </a:r>
          </a:p>
          <a:p>
            <a:pPr>
              <a:lnSpc>
                <a:spcPct val="200000"/>
              </a:lnSpc>
            </a:pPr>
            <a:r>
              <a:rPr lang="en-ZA" sz="1500" dirty="0" smtClean="0"/>
              <a:t>Building </a:t>
            </a:r>
            <a:r>
              <a:rPr lang="en-ZA" sz="1500" dirty="0"/>
              <a:t>plans indicate the size, height, and location of the building on an erf, as well as all relevant </a:t>
            </a:r>
            <a:r>
              <a:rPr lang="en-ZA" sz="1500" dirty="0" smtClean="0"/>
              <a:t>details.</a:t>
            </a:r>
          </a:p>
          <a:p>
            <a:pPr>
              <a:lnSpc>
                <a:spcPct val="200000"/>
              </a:lnSpc>
            </a:pPr>
            <a:r>
              <a:rPr lang="en-GB" sz="1500" dirty="0" smtClean="0"/>
              <a:t>To </a:t>
            </a:r>
            <a:r>
              <a:rPr lang="en-GB" sz="1500" dirty="0"/>
              <a:t>ensure that the plans are approved on time, it is important to regularly follow up with the municipality.</a:t>
            </a:r>
          </a:p>
          <a:p>
            <a:pPr>
              <a:lnSpc>
                <a:spcPct val="200000"/>
              </a:lnSpc>
            </a:pPr>
            <a:r>
              <a:rPr lang="en-US" sz="1500" dirty="0"/>
              <a:t>Sectional title schemes and complexes managed by homeowners’ associations will also have specific building </a:t>
            </a:r>
            <a:r>
              <a:rPr lang="en-US" sz="1500" dirty="0" smtClean="0"/>
              <a:t>rules, </a:t>
            </a:r>
            <a:r>
              <a:rPr lang="en-US" sz="1500" dirty="0"/>
              <a:t>which may be obtained from the body corporate or HOA. </a:t>
            </a:r>
          </a:p>
        </p:txBody>
      </p:sp>
    </p:spTree>
    <p:extLst>
      <p:ext uri="{BB962C8B-B14F-4D97-AF65-F5344CB8AC3E}">
        <p14:creationId xmlns:p14="http://schemas.microsoft.com/office/powerpoint/2010/main" val="499928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186195" y="578734"/>
            <a:ext cx="5609990" cy="705780"/>
          </a:xfrm>
        </p:spPr>
        <p:txBody>
          <a:bodyPr/>
          <a:lstStyle/>
          <a:p>
            <a:r>
              <a:rPr lang="en-US" dirty="0" smtClean="0"/>
              <a:t>Occupancy certificates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186195" y="1202212"/>
            <a:ext cx="5693965" cy="5069634"/>
          </a:xfrm>
        </p:spPr>
        <p:txBody>
          <a:bodyPr>
            <a:normAutofit/>
          </a:bodyPr>
          <a:lstStyle/>
          <a:p>
            <a:pPr>
              <a:lnSpc>
                <a:spcPct val="200000"/>
              </a:lnSpc>
            </a:pPr>
            <a:r>
              <a:rPr lang="en-US" sz="1500" dirty="0"/>
              <a:t>An occupancy certificate is issued by the Building Control sub-directorate in terms of section 14 of </a:t>
            </a:r>
            <a:r>
              <a:rPr lang="en-US" sz="1500" dirty="0" smtClean="0"/>
              <a:t>the </a:t>
            </a:r>
            <a:r>
              <a:rPr lang="en-ZA" sz="1500" dirty="0"/>
              <a:t>National Building Regulations and Building Standards </a:t>
            </a:r>
            <a:r>
              <a:rPr lang="en-ZA" sz="1500" dirty="0" smtClean="0"/>
              <a:t>Act.</a:t>
            </a:r>
            <a:endParaRPr lang="en-US" sz="1500" dirty="0"/>
          </a:p>
          <a:p>
            <a:pPr>
              <a:lnSpc>
                <a:spcPct val="200000"/>
              </a:lnSpc>
            </a:pPr>
            <a:r>
              <a:rPr lang="en-US" sz="1500" dirty="0"/>
              <a:t>The certificate certifies that a building (residential or commercial) has been completed according to its approved municipal building plans and other Council requirements.</a:t>
            </a:r>
          </a:p>
          <a:p>
            <a:pPr>
              <a:lnSpc>
                <a:spcPct val="200000"/>
              </a:lnSpc>
            </a:pPr>
            <a:r>
              <a:rPr lang="en-US" sz="1500" dirty="0" smtClean="0"/>
              <a:t>It is </a:t>
            </a:r>
            <a:r>
              <a:rPr lang="en-US" sz="1500" dirty="0"/>
              <a:t>compulsory for every building before occupation.</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6" y="576263"/>
            <a:ext cx="5125678" cy="4945644"/>
          </a:xfrm>
        </p:spPr>
      </p:pic>
    </p:spTree>
    <p:extLst>
      <p:ext uri="{BB962C8B-B14F-4D97-AF65-F5344CB8AC3E}">
        <p14:creationId xmlns:p14="http://schemas.microsoft.com/office/powerpoint/2010/main" val="22625749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Occupancy certificates</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a:lnSpc>
                <a:spcPct val="200000"/>
              </a:lnSpc>
            </a:pPr>
            <a:r>
              <a:rPr lang="en-US" sz="1500" dirty="0" smtClean="0"/>
              <a:t>The </a:t>
            </a:r>
            <a:r>
              <a:rPr lang="en-US" sz="1500" dirty="0"/>
              <a:t>certificate specifies the type of building erected and is required before water and electricity deposits can be accepted for newly built properties. </a:t>
            </a:r>
          </a:p>
          <a:p>
            <a:pPr>
              <a:lnSpc>
                <a:spcPct val="200000"/>
              </a:lnSpc>
            </a:pPr>
            <a:r>
              <a:rPr lang="en-US" sz="1500" dirty="0" smtClean="0"/>
              <a:t>The </a:t>
            </a:r>
            <a:r>
              <a:rPr lang="en-US" sz="1500" dirty="0"/>
              <a:t>certificate is issued by the local authority indicating that:</a:t>
            </a:r>
          </a:p>
          <a:p>
            <a:pPr lvl="1">
              <a:lnSpc>
                <a:spcPct val="200000"/>
              </a:lnSpc>
              <a:buFont typeface="Wingdings" panose="05000000000000000000" pitchFamily="2" charset="2"/>
              <a:buChar char="ü"/>
            </a:pPr>
            <a:r>
              <a:rPr lang="en-US" sz="1500" dirty="0"/>
              <a:t>The building is in compliance with all regulations as determined when the drawing was approved; and that </a:t>
            </a:r>
          </a:p>
          <a:p>
            <a:pPr lvl="1">
              <a:lnSpc>
                <a:spcPct val="200000"/>
              </a:lnSpc>
              <a:buFont typeface="Wingdings" panose="05000000000000000000" pitchFamily="2" charset="2"/>
              <a:buChar char="ü"/>
            </a:pPr>
            <a:r>
              <a:rPr lang="en-US" sz="1500" dirty="0"/>
              <a:t>The building is in a suitable condition to be occupied. </a:t>
            </a:r>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a:lnSpc>
                <a:spcPct val="200000"/>
              </a:lnSpc>
            </a:pPr>
            <a:r>
              <a:rPr lang="en-US" sz="1500" dirty="0"/>
              <a:t>All functional appliances like sanitary ware, light fittings, and stove must have been tested </a:t>
            </a:r>
            <a:r>
              <a:rPr lang="en-US" sz="1500" dirty="0" smtClean="0"/>
              <a:t>and </a:t>
            </a:r>
            <a:r>
              <a:rPr lang="en-US" sz="1500" dirty="0"/>
              <a:t>be working properly. </a:t>
            </a:r>
          </a:p>
          <a:p>
            <a:pPr>
              <a:lnSpc>
                <a:spcPct val="200000"/>
              </a:lnSpc>
            </a:pPr>
            <a:r>
              <a:rPr lang="en-US" sz="1500" dirty="0"/>
              <a:t>A key reason for the certificate is safety. </a:t>
            </a:r>
            <a:endParaRPr lang="en-US" sz="1500" dirty="0" smtClean="0"/>
          </a:p>
          <a:p>
            <a:pPr>
              <a:lnSpc>
                <a:spcPct val="200000"/>
              </a:lnSpc>
            </a:pPr>
            <a:r>
              <a:rPr lang="en-US" sz="1500" dirty="0" smtClean="0"/>
              <a:t>It </a:t>
            </a:r>
            <a:r>
              <a:rPr lang="en-US" sz="1500" dirty="0"/>
              <a:t>is imperative that the building is compliant with the approved plans and meets all applicable SANS, rules, and regulations. </a:t>
            </a:r>
          </a:p>
        </p:txBody>
      </p:sp>
    </p:spTree>
    <p:extLst>
      <p:ext uri="{BB962C8B-B14F-4D97-AF65-F5344CB8AC3E}">
        <p14:creationId xmlns:p14="http://schemas.microsoft.com/office/powerpoint/2010/main" val="2505346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Restrictive title deed conditions</a:t>
            </a:r>
            <a:endParaRPr lang="en-ZA" sz="2400" dirty="0"/>
          </a:p>
        </p:txBody>
      </p:sp>
      <p:sp>
        <p:nvSpPr>
          <p:cNvPr id="2" name="Text Placeholder 1"/>
          <p:cNvSpPr>
            <a:spLocks noGrp="1"/>
          </p:cNvSpPr>
          <p:nvPr>
            <p:ph type="body" sz="quarter" idx="4294967295"/>
          </p:nvPr>
        </p:nvSpPr>
        <p:spPr>
          <a:xfrm>
            <a:off x="833438" y="1141413"/>
            <a:ext cx="10969786" cy="5118100"/>
          </a:xfrm>
        </p:spPr>
        <p:txBody>
          <a:bodyPr>
            <a:normAutofit fontScale="92500"/>
          </a:bodyPr>
          <a:lstStyle/>
          <a:p>
            <a:pPr>
              <a:lnSpc>
                <a:spcPct val="200000"/>
              </a:lnSpc>
            </a:pPr>
            <a:r>
              <a:rPr lang="en-US" sz="1600" dirty="0"/>
              <a:t>The most common title deed conditions are restrictive conditions. </a:t>
            </a:r>
            <a:endParaRPr lang="en-US" sz="1600" dirty="0" smtClean="0"/>
          </a:p>
          <a:p>
            <a:pPr>
              <a:lnSpc>
                <a:spcPct val="200000"/>
              </a:lnSpc>
            </a:pPr>
            <a:r>
              <a:rPr lang="en-US" sz="1600" dirty="0"/>
              <a:t>C</a:t>
            </a:r>
            <a:r>
              <a:rPr lang="en-US" sz="1600" dirty="0" smtClean="0"/>
              <a:t>onditions </a:t>
            </a:r>
            <a:r>
              <a:rPr lang="en-US" sz="1600" dirty="0"/>
              <a:t>registered in title deeds during the process of township establishment by the township developer in terms of which restrictions are placed on land use.</a:t>
            </a:r>
          </a:p>
          <a:p>
            <a:pPr>
              <a:lnSpc>
                <a:spcPct val="200000"/>
              </a:lnSpc>
            </a:pPr>
            <a:r>
              <a:rPr lang="en-US" sz="1600" dirty="0"/>
              <a:t>The purpose of restrictive conditions is to ensure a harmonious layout of the township and to preserve its character. </a:t>
            </a:r>
            <a:endParaRPr lang="en-US" sz="1600" dirty="0" smtClean="0"/>
          </a:p>
          <a:p>
            <a:pPr>
              <a:lnSpc>
                <a:spcPct val="200000"/>
              </a:lnSpc>
            </a:pPr>
            <a:r>
              <a:rPr lang="en-US" sz="1600" dirty="0" smtClean="0"/>
              <a:t>This </a:t>
            </a:r>
            <a:r>
              <a:rPr lang="en-US" sz="1600" dirty="0"/>
              <a:t>can be frustrating, but rest assured that restrictive conditions may be amended or removed.</a:t>
            </a:r>
          </a:p>
          <a:p>
            <a:pPr>
              <a:lnSpc>
                <a:spcPct val="200000"/>
              </a:lnSpc>
            </a:pPr>
            <a:r>
              <a:rPr lang="en-US" sz="1600" dirty="0"/>
              <a:t>LUPA governs the amendment or removal of restrictive conditions in the Western Cape.</a:t>
            </a:r>
          </a:p>
          <a:p>
            <a:pPr>
              <a:lnSpc>
                <a:spcPct val="200000"/>
              </a:lnSpc>
            </a:pPr>
            <a:r>
              <a:rPr lang="en-US" sz="1600" dirty="0"/>
              <a:t>Section 1 of LUPA defines a restrictive condition as ‘</a:t>
            </a:r>
            <a:r>
              <a:rPr lang="en-US" sz="1600" u="sng" dirty="0"/>
              <a:t>any condition registered against the title deed of land restricting the </a:t>
            </a:r>
            <a:r>
              <a:rPr lang="en-US" sz="1600" u="sng" dirty="0" err="1"/>
              <a:t>utilisation</a:t>
            </a:r>
            <a:r>
              <a:rPr lang="en-US" sz="1600" u="sng" dirty="0"/>
              <a:t>, development, or subdivision of the land concerned, excluding servitudes creating real or personal rights.’ </a:t>
            </a:r>
          </a:p>
          <a:p>
            <a:pPr>
              <a:lnSpc>
                <a:spcPct val="200000"/>
              </a:lnSpc>
            </a:pPr>
            <a:r>
              <a:rPr lang="en-US" sz="1600" dirty="0"/>
              <a:t>LUPA is given real force through the City of Cape Town Municipal Planning By-Law, 2015 (as amended).</a:t>
            </a:r>
          </a:p>
        </p:txBody>
      </p:sp>
    </p:spTree>
    <p:extLst>
      <p:ext uri="{BB962C8B-B14F-4D97-AF65-F5344CB8AC3E}">
        <p14:creationId xmlns:p14="http://schemas.microsoft.com/office/powerpoint/2010/main" val="4230194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Tips for success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4"/>
            <a:ext cx="6198698" cy="4845699"/>
          </a:xfrm>
        </p:spPr>
        <p:txBody>
          <a:bodyPr>
            <a:normAutofit fontScale="92500" lnSpcReduction="10000"/>
          </a:bodyPr>
          <a:lstStyle/>
          <a:p>
            <a:pPr>
              <a:lnSpc>
                <a:spcPct val="200000"/>
              </a:lnSpc>
            </a:pPr>
            <a:r>
              <a:rPr lang="en-US" sz="1600" dirty="0"/>
              <a:t>Familiarise yourself with the basics of planning law: Know how zoning works, keep up to date with current matters, read SPLUMA, LUPA, and the National Building Regulations and Buildings Standards Act, and understand how municipalities implement this legislation. </a:t>
            </a:r>
            <a:endParaRPr lang="en-US" sz="1600" dirty="0" smtClean="0"/>
          </a:p>
          <a:p>
            <a:pPr>
              <a:lnSpc>
                <a:spcPct val="200000"/>
              </a:lnSpc>
            </a:pPr>
            <a:r>
              <a:rPr lang="en-US" sz="1600" dirty="0" smtClean="0"/>
              <a:t>Importantly</a:t>
            </a:r>
            <a:r>
              <a:rPr lang="en-US" sz="1600" dirty="0"/>
              <a:t>, always check the title deed of the property for restrictive (and other) conditions which may influence potential zoning and building </a:t>
            </a:r>
            <a:r>
              <a:rPr lang="en-US" sz="1600" dirty="0" smtClean="0"/>
              <a:t>plans.</a:t>
            </a:r>
          </a:p>
          <a:p>
            <a:pPr>
              <a:lnSpc>
                <a:spcPct val="200000"/>
              </a:lnSpc>
            </a:pPr>
            <a:r>
              <a:rPr lang="en-US" sz="1600" dirty="0"/>
              <a:t>A</a:t>
            </a:r>
            <a:r>
              <a:rPr lang="en-US" sz="1600" dirty="0" smtClean="0"/>
              <a:t>lways </a:t>
            </a:r>
            <a:r>
              <a:rPr lang="en-US" sz="1600" dirty="0"/>
              <a:t>know that we are just an email away should you require any assistance! </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9" r="11579"/>
          <a:stretch>
            <a:fillRect/>
          </a:stretch>
        </p:blipFill>
        <p:spPr>
          <a:xfrm>
            <a:off x="7100596" y="576263"/>
            <a:ext cx="4695589" cy="4945644"/>
          </a:xfrm>
        </p:spPr>
      </p:pic>
    </p:spTree>
    <p:extLst>
      <p:ext uri="{BB962C8B-B14F-4D97-AF65-F5344CB8AC3E}">
        <p14:creationId xmlns:p14="http://schemas.microsoft.com/office/powerpoint/2010/main" val="42684435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2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48481EED-8200-4BF2-8AFA-2836CA669D9A}"/>
    </a:ext>
  </a:extLst>
</a:theme>
</file>

<file path=ppt/theme/theme4.xml><?xml version="1.0" encoding="utf-8"?>
<a:theme xmlns:a="http://schemas.openxmlformats.org/drawingml/2006/main" name="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7149</TotalTime>
  <Words>1032</Words>
  <Application>Microsoft Office PowerPoint</Application>
  <PresentationFormat>Widescreen</PresentationFormat>
  <Paragraphs>72</Paragraphs>
  <Slides>13</Slides>
  <Notes>0</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13</vt:i4>
      </vt:variant>
    </vt:vector>
  </HeadingPairs>
  <TitlesOfParts>
    <vt:vector size="22" baseType="lpstr">
      <vt:lpstr>Arial</vt:lpstr>
      <vt:lpstr>Arial Black</vt:lpstr>
      <vt:lpstr>Calibri</vt:lpstr>
      <vt:lpstr>Helvetica</vt:lpstr>
      <vt:lpstr>Wingdings</vt:lpstr>
      <vt:lpstr>Office Theme</vt:lpstr>
      <vt:lpstr>1_Office Theme</vt:lpstr>
      <vt:lpstr>2_Office Theme</vt:lpstr>
      <vt:lpstr>Template 2026</vt:lpstr>
      <vt:lpstr>Planning law essentials: Occupancy certificates, zoning, and restrictive title deed conditions</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Zoning</vt:lpstr>
      <vt:lpstr>Zoning</vt:lpstr>
      <vt:lpstr>PowerPoint Presentation</vt:lpstr>
      <vt:lpstr>Zoning: Subdivisions and consolidations</vt:lpstr>
      <vt:lpstr>Building plans</vt:lpstr>
      <vt:lpstr>Building plans</vt:lpstr>
      <vt:lpstr>Occupancy certificates</vt:lpstr>
      <vt:lpstr>Occupancy certificates</vt:lpstr>
      <vt:lpstr>Restrictive title deed conditions</vt:lpstr>
      <vt:lpstr>Tips for success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Dr Samantha Smith</dc:creator>
  <cp:lastModifiedBy>Samantha S</cp:lastModifiedBy>
  <cp:revision>40</cp:revision>
  <dcterms:created xsi:type="dcterms:W3CDTF">2025-12-17T09:54:40Z</dcterms:created>
  <dcterms:modified xsi:type="dcterms:W3CDTF">2026-02-06T10:57:41Z</dcterms:modified>
  <cp:contentStatus/>
</cp:coreProperties>
</file>