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721" r:id="rId3"/>
    <p:sldMasterId id="2147483738" r:id="rId4"/>
  </p:sldMasterIdLst>
  <p:notesMasterIdLst>
    <p:notesMasterId r:id="rId23"/>
  </p:notesMasterIdLst>
  <p:handoutMasterIdLst>
    <p:handoutMasterId r:id="rId24"/>
  </p:handoutMasterIdLst>
  <p:sldIdLst>
    <p:sldId id="304" r:id="rId5"/>
    <p:sldId id="300" r:id="rId6"/>
    <p:sldId id="281" r:id="rId7"/>
    <p:sldId id="289" r:id="rId8"/>
    <p:sldId id="311" r:id="rId9"/>
    <p:sldId id="287" r:id="rId10"/>
    <p:sldId id="306" r:id="rId11"/>
    <p:sldId id="310" r:id="rId12"/>
    <p:sldId id="308" r:id="rId13"/>
    <p:sldId id="312" r:id="rId14"/>
    <p:sldId id="313" r:id="rId15"/>
    <p:sldId id="309" r:id="rId16"/>
    <p:sldId id="305" r:id="rId17"/>
    <p:sldId id="314" r:id="rId18"/>
    <p:sldId id="316" r:id="rId19"/>
    <p:sldId id="315" r:id="rId20"/>
    <p:sldId id="307" r:id="rId21"/>
    <p:sldId id="27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x24dN8XfdNlzNZcCWpyag==" hashData="QPnpiOaNx0b3sMurXB0l0jiajhAln4mvHerAawrXskSScVQUQdUUkQCd/gAFerCJu+mIWx4Trq6Q/QswbkAEu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2026/02/02</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6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4.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4626237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5524867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888137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4413830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7743085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54724209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4424607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44832529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243986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7493479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7209897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051154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252304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25261351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76378292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09492925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3592413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80539407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20382702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881516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6239811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68772362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024912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3710354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394355601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6599887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119899382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685460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4662612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86494218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303069061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12336242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4334646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2306454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6372829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6300751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735607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9086880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3626114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4952689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2689057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2265671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256088432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37701926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97618649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77964726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98922762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12702151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69709442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50100748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60570731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08670942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155889323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83428948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31074170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9300482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43080841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7241646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9259983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0548049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4844521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575943"/>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41870461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91086590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206628914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77576168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1585476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2101053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9667433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7189192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6453628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19385641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335268793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65964917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42282673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48348451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16824010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31246447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52820808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35258022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87348913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379507197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408301953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84350070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12826793"/>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7888817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82194673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63618559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81152260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4703110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5658827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09760395"/>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2228598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8018944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3057325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4969573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543334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57576772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91518294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250737"/>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416182510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4952806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27365926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5911956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1866051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305059719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366371376"/>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08257661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78014967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703633293"/>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823652308"/>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4058488311"/>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59355864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649088605"/>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4031967487"/>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170599838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229671747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494632799"/>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089125473"/>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79552244"/>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7673598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4934205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99336428"/>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2854429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53375855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67806392"/>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2412022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595115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1798753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9074226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13183151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350272484"/>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3576637"/>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3946954231"/>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155335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26" Type="http://schemas.openxmlformats.org/officeDocument/2006/relationships/slideLayout" Target="../slideLayouts/slideLayout74.xml"/><Relationship Id="rId117" Type="http://schemas.openxmlformats.org/officeDocument/2006/relationships/slideLayout" Target="../slideLayouts/slideLayout165.xml"/><Relationship Id="rId21" Type="http://schemas.openxmlformats.org/officeDocument/2006/relationships/slideLayout" Target="../slideLayouts/slideLayout69.xml"/><Relationship Id="rId42" Type="http://schemas.openxmlformats.org/officeDocument/2006/relationships/slideLayout" Target="../slideLayouts/slideLayout90.xml"/><Relationship Id="rId47" Type="http://schemas.openxmlformats.org/officeDocument/2006/relationships/slideLayout" Target="../slideLayouts/slideLayout95.xml"/><Relationship Id="rId63" Type="http://schemas.openxmlformats.org/officeDocument/2006/relationships/slideLayout" Target="../slideLayouts/slideLayout111.xml"/><Relationship Id="rId68" Type="http://schemas.openxmlformats.org/officeDocument/2006/relationships/slideLayout" Target="../slideLayouts/slideLayout116.xml"/><Relationship Id="rId84" Type="http://schemas.openxmlformats.org/officeDocument/2006/relationships/slideLayout" Target="../slideLayouts/slideLayout132.xml"/><Relationship Id="rId89" Type="http://schemas.openxmlformats.org/officeDocument/2006/relationships/slideLayout" Target="../slideLayouts/slideLayout137.xml"/><Relationship Id="rId112" Type="http://schemas.openxmlformats.org/officeDocument/2006/relationships/slideLayout" Target="../slideLayouts/slideLayout160.xml"/><Relationship Id="rId16" Type="http://schemas.openxmlformats.org/officeDocument/2006/relationships/slideLayout" Target="../slideLayouts/slideLayout64.xml"/><Relationship Id="rId107" Type="http://schemas.openxmlformats.org/officeDocument/2006/relationships/slideLayout" Target="../slideLayouts/slideLayout155.xml"/><Relationship Id="rId11" Type="http://schemas.openxmlformats.org/officeDocument/2006/relationships/slideLayout" Target="../slideLayouts/slideLayout59.xml"/><Relationship Id="rId24" Type="http://schemas.openxmlformats.org/officeDocument/2006/relationships/slideLayout" Target="../slideLayouts/slideLayout72.xml"/><Relationship Id="rId32" Type="http://schemas.openxmlformats.org/officeDocument/2006/relationships/slideLayout" Target="../slideLayouts/slideLayout80.xml"/><Relationship Id="rId37" Type="http://schemas.openxmlformats.org/officeDocument/2006/relationships/slideLayout" Target="../slideLayouts/slideLayout85.xml"/><Relationship Id="rId40" Type="http://schemas.openxmlformats.org/officeDocument/2006/relationships/slideLayout" Target="../slideLayouts/slideLayout88.xml"/><Relationship Id="rId45" Type="http://schemas.openxmlformats.org/officeDocument/2006/relationships/slideLayout" Target="../slideLayouts/slideLayout93.xml"/><Relationship Id="rId53" Type="http://schemas.openxmlformats.org/officeDocument/2006/relationships/slideLayout" Target="../slideLayouts/slideLayout101.xml"/><Relationship Id="rId58" Type="http://schemas.openxmlformats.org/officeDocument/2006/relationships/slideLayout" Target="../slideLayouts/slideLayout106.xml"/><Relationship Id="rId66" Type="http://schemas.openxmlformats.org/officeDocument/2006/relationships/slideLayout" Target="../slideLayouts/slideLayout114.xml"/><Relationship Id="rId74" Type="http://schemas.openxmlformats.org/officeDocument/2006/relationships/slideLayout" Target="../slideLayouts/slideLayout122.xml"/><Relationship Id="rId79" Type="http://schemas.openxmlformats.org/officeDocument/2006/relationships/slideLayout" Target="../slideLayouts/slideLayout127.xml"/><Relationship Id="rId87" Type="http://schemas.openxmlformats.org/officeDocument/2006/relationships/slideLayout" Target="../slideLayouts/slideLayout135.xml"/><Relationship Id="rId102" Type="http://schemas.openxmlformats.org/officeDocument/2006/relationships/slideLayout" Target="../slideLayouts/slideLayout150.xml"/><Relationship Id="rId110" Type="http://schemas.openxmlformats.org/officeDocument/2006/relationships/slideLayout" Target="../slideLayouts/slideLayout158.xml"/><Relationship Id="rId115" Type="http://schemas.openxmlformats.org/officeDocument/2006/relationships/slideLayout" Target="../slideLayouts/slideLayout163.xml"/><Relationship Id="rId5" Type="http://schemas.openxmlformats.org/officeDocument/2006/relationships/slideLayout" Target="../slideLayouts/slideLayout53.xml"/><Relationship Id="rId61" Type="http://schemas.openxmlformats.org/officeDocument/2006/relationships/slideLayout" Target="../slideLayouts/slideLayout109.xml"/><Relationship Id="rId82" Type="http://schemas.openxmlformats.org/officeDocument/2006/relationships/slideLayout" Target="../slideLayouts/slideLayout130.xml"/><Relationship Id="rId90" Type="http://schemas.openxmlformats.org/officeDocument/2006/relationships/slideLayout" Target="../slideLayouts/slideLayout138.xml"/><Relationship Id="rId95" Type="http://schemas.openxmlformats.org/officeDocument/2006/relationships/slideLayout" Target="../slideLayouts/slideLayout143.xml"/><Relationship Id="rId19" Type="http://schemas.openxmlformats.org/officeDocument/2006/relationships/slideLayout" Target="../slideLayouts/slideLayout67.xml"/><Relationship Id="rId14" Type="http://schemas.openxmlformats.org/officeDocument/2006/relationships/slideLayout" Target="../slideLayouts/slideLayout62.xml"/><Relationship Id="rId22" Type="http://schemas.openxmlformats.org/officeDocument/2006/relationships/slideLayout" Target="../slideLayouts/slideLayout70.xml"/><Relationship Id="rId27" Type="http://schemas.openxmlformats.org/officeDocument/2006/relationships/slideLayout" Target="../slideLayouts/slideLayout75.xml"/><Relationship Id="rId30" Type="http://schemas.openxmlformats.org/officeDocument/2006/relationships/slideLayout" Target="../slideLayouts/slideLayout78.xml"/><Relationship Id="rId35" Type="http://schemas.openxmlformats.org/officeDocument/2006/relationships/slideLayout" Target="../slideLayouts/slideLayout83.xml"/><Relationship Id="rId43" Type="http://schemas.openxmlformats.org/officeDocument/2006/relationships/slideLayout" Target="../slideLayouts/slideLayout91.xml"/><Relationship Id="rId48" Type="http://schemas.openxmlformats.org/officeDocument/2006/relationships/slideLayout" Target="../slideLayouts/slideLayout96.xml"/><Relationship Id="rId56" Type="http://schemas.openxmlformats.org/officeDocument/2006/relationships/slideLayout" Target="../slideLayouts/slideLayout104.xml"/><Relationship Id="rId64" Type="http://schemas.openxmlformats.org/officeDocument/2006/relationships/slideLayout" Target="../slideLayouts/slideLayout112.xml"/><Relationship Id="rId69" Type="http://schemas.openxmlformats.org/officeDocument/2006/relationships/slideLayout" Target="../slideLayouts/slideLayout117.xml"/><Relationship Id="rId77" Type="http://schemas.openxmlformats.org/officeDocument/2006/relationships/slideLayout" Target="../slideLayouts/slideLayout125.xml"/><Relationship Id="rId100" Type="http://schemas.openxmlformats.org/officeDocument/2006/relationships/slideLayout" Target="../slideLayouts/slideLayout148.xml"/><Relationship Id="rId105" Type="http://schemas.openxmlformats.org/officeDocument/2006/relationships/slideLayout" Target="../slideLayouts/slideLayout153.xml"/><Relationship Id="rId113" Type="http://schemas.openxmlformats.org/officeDocument/2006/relationships/slideLayout" Target="../slideLayouts/slideLayout161.xml"/><Relationship Id="rId118" Type="http://schemas.openxmlformats.org/officeDocument/2006/relationships/slideLayout" Target="../slideLayouts/slideLayout166.xml"/><Relationship Id="rId8" Type="http://schemas.openxmlformats.org/officeDocument/2006/relationships/slideLayout" Target="../slideLayouts/slideLayout56.xml"/><Relationship Id="rId51" Type="http://schemas.openxmlformats.org/officeDocument/2006/relationships/slideLayout" Target="../slideLayouts/slideLayout99.xml"/><Relationship Id="rId72" Type="http://schemas.openxmlformats.org/officeDocument/2006/relationships/slideLayout" Target="../slideLayouts/slideLayout120.xml"/><Relationship Id="rId80" Type="http://schemas.openxmlformats.org/officeDocument/2006/relationships/slideLayout" Target="../slideLayouts/slideLayout128.xml"/><Relationship Id="rId85" Type="http://schemas.openxmlformats.org/officeDocument/2006/relationships/slideLayout" Target="../slideLayouts/slideLayout133.xml"/><Relationship Id="rId93" Type="http://schemas.openxmlformats.org/officeDocument/2006/relationships/slideLayout" Target="../slideLayouts/slideLayout141.xml"/><Relationship Id="rId98" Type="http://schemas.openxmlformats.org/officeDocument/2006/relationships/slideLayout" Target="../slideLayouts/slideLayout146.xml"/><Relationship Id="rId3" Type="http://schemas.openxmlformats.org/officeDocument/2006/relationships/slideLayout" Target="../slideLayouts/slideLayout51.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5" Type="http://schemas.openxmlformats.org/officeDocument/2006/relationships/slideLayout" Target="../slideLayouts/slideLayout73.xml"/><Relationship Id="rId33" Type="http://schemas.openxmlformats.org/officeDocument/2006/relationships/slideLayout" Target="../slideLayouts/slideLayout81.xml"/><Relationship Id="rId38" Type="http://schemas.openxmlformats.org/officeDocument/2006/relationships/slideLayout" Target="../slideLayouts/slideLayout86.xml"/><Relationship Id="rId46" Type="http://schemas.openxmlformats.org/officeDocument/2006/relationships/slideLayout" Target="../slideLayouts/slideLayout94.xml"/><Relationship Id="rId59" Type="http://schemas.openxmlformats.org/officeDocument/2006/relationships/slideLayout" Target="../slideLayouts/slideLayout107.xml"/><Relationship Id="rId67" Type="http://schemas.openxmlformats.org/officeDocument/2006/relationships/slideLayout" Target="../slideLayouts/slideLayout115.xml"/><Relationship Id="rId103" Type="http://schemas.openxmlformats.org/officeDocument/2006/relationships/slideLayout" Target="../slideLayouts/slideLayout151.xml"/><Relationship Id="rId108" Type="http://schemas.openxmlformats.org/officeDocument/2006/relationships/slideLayout" Target="../slideLayouts/slideLayout156.xml"/><Relationship Id="rId116" Type="http://schemas.openxmlformats.org/officeDocument/2006/relationships/slideLayout" Target="../slideLayouts/slideLayout164.xml"/><Relationship Id="rId20" Type="http://schemas.openxmlformats.org/officeDocument/2006/relationships/slideLayout" Target="../slideLayouts/slideLayout68.xml"/><Relationship Id="rId41" Type="http://schemas.openxmlformats.org/officeDocument/2006/relationships/slideLayout" Target="../slideLayouts/slideLayout89.xml"/><Relationship Id="rId54" Type="http://schemas.openxmlformats.org/officeDocument/2006/relationships/slideLayout" Target="../slideLayouts/slideLayout102.xml"/><Relationship Id="rId62" Type="http://schemas.openxmlformats.org/officeDocument/2006/relationships/slideLayout" Target="../slideLayouts/slideLayout110.xml"/><Relationship Id="rId70" Type="http://schemas.openxmlformats.org/officeDocument/2006/relationships/slideLayout" Target="../slideLayouts/slideLayout118.xml"/><Relationship Id="rId75" Type="http://schemas.openxmlformats.org/officeDocument/2006/relationships/slideLayout" Target="../slideLayouts/slideLayout123.xml"/><Relationship Id="rId83" Type="http://schemas.openxmlformats.org/officeDocument/2006/relationships/slideLayout" Target="../slideLayouts/slideLayout131.xml"/><Relationship Id="rId88" Type="http://schemas.openxmlformats.org/officeDocument/2006/relationships/slideLayout" Target="../slideLayouts/slideLayout136.xml"/><Relationship Id="rId91" Type="http://schemas.openxmlformats.org/officeDocument/2006/relationships/slideLayout" Target="../slideLayouts/slideLayout139.xml"/><Relationship Id="rId96" Type="http://schemas.openxmlformats.org/officeDocument/2006/relationships/slideLayout" Target="../slideLayouts/slideLayout144.xml"/><Relationship Id="rId111" Type="http://schemas.openxmlformats.org/officeDocument/2006/relationships/slideLayout" Target="../slideLayouts/slideLayout159.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5" Type="http://schemas.openxmlformats.org/officeDocument/2006/relationships/slideLayout" Target="../slideLayouts/slideLayout63.xml"/><Relationship Id="rId23" Type="http://schemas.openxmlformats.org/officeDocument/2006/relationships/slideLayout" Target="../slideLayouts/slideLayout71.xml"/><Relationship Id="rId28" Type="http://schemas.openxmlformats.org/officeDocument/2006/relationships/slideLayout" Target="../slideLayouts/slideLayout76.xml"/><Relationship Id="rId36" Type="http://schemas.openxmlformats.org/officeDocument/2006/relationships/slideLayout" Target="../slideLayouts/slideLayout84.xml"/><Relationship Id="rId49" Type="http://schemas.openxmlformats.org/officeDocument/2006/relationships/slideLayout" Target="../slideLayouts/slideLayout97.xml"/><Relationship Id="rId57" Type="http://schemas.openxmlformats.org/officeDocument/2006/relationships/slideLayout" Target="../slideLayouts/slideLayout105.xml"/><Relationship Id="rId106" Type="http://schemas.openxmlformats.org/officeDocument/2006/relationships/slideLayout" Target="../slideLayouts/slideLayout154.xml"/><Relationship Id="rId114" Type="http://schemas.openxmlformats.org/officeDocument/2006/relationships/slideLayout" Target="../slideLayouts/slideLayout162.xml"/><Relationship Id="rId119" Type="http://schemas.openxmlformats.org/officeDocument/2006/relationships/slideLayout" Target="../slideLayouts/slideLayout167.xml"/><Relationship Id="rId10" Type="http://schemas.openxmlformats.org/officeDocument/2006/relationships/slideLayout" Target="../slideLayouts/slideLayout58.xml"/><Relationship Id="rId31" Type="http://schemas.openxmlformats.org/officeDocument/2006/relationships/slideLayout" Target="../slideLayouts/slideLayout79.xml"/><Relationship Id="rId44" Type="http://schemas.openxmlformats.org/officeDocument/2006/relationships/slideLayout" Target="../slideLayouts/slideLayout92.xml"/><Relationship Id="rId52" Type="http://schemas.openxmlformats.org/officeDocument/2006/relationships/slideLayout" Target="../slideLayouts/slideLayout100.xml"/><Relationship Id="rId60" Type="http://schemas.openxmlformats.org/officeDocument/2006/relationships/slideLayout" Target="../slideLayouts/slideLayout108.xml"/><Relationship Id="rId65" Type="http://schemas.openxmlformats.org/officeDocument/2006/relationships/slideLayout" Target="../slideLayouts/slideLayout113.xml"/><Relationship Id="rId73" Type="http://schemas.openxmlformats.org/officeDocument/2006/relationships/slideLayout" Target="../slideLayouts/slideLayout121.xml"/><Relationship Id="rId78" Type="http://schemas.openxmlformats.org/officeDocument/2006/relationships/slideLayout" Target="../slideLayouts/slideLayout126.xml"/><Relationship Id="rId81" Type="http://schemas.openxmlformats.org/officeDocument/2006/relationships/slideLayout" Target="../slideLayouts/slideLayout129.xml"/><Relationship Id="rId86" Type="http://schemas.openxmlformats.org/officeDocument/2006/relationships/slideLayout" Target="../slideLayouts/slideLayout134.xml"/><Relationship Id="rId94" Type="http://schemas.openxmlformats.org/officeDocument/2006/relationships/slideLayout" Target="../slideLayouts/slideLayout142.xml"/><Relationship Id="rId99" Type="http://schemas.openxmlformats.org/officeDocument/2006/relationships/slideLayout" Target="../slideLayouts/slideLayout147.xml"/><Relationship Id="rId101" Type="http://schemas.openxmlformats.org/officeDocument/2006/relationships/slideLayout" Target="../slideLayouts/slideLayout149.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9" Type="http://schemas.openxmlformats.org/officeDocument/2006/relationships/slideLayout" Target="../slideLayouts/slideLayout87.xml"/><Relationship Id="rId109" Type="http://schemas.openxmlformats.org/officeDocument/2006/relationships/slideLayout" Target="../slideLayouts/slideLayout157.xml"/><Relationship Id="rId34" Type="http://schemas.openxmlformats.org/officeDocument/2006/relationships/slideLayout" Target="../slideLayouts/slideLayout82.xml"/><Relationship Id="rId50" Type="http://schemas.openxmlformats.org/officeDocument/2006/relationships/slideLayout" Target="../slideLayouts/slideLayout98.xml"/><Relationship Id="rId55" Type="http://schemas.openxmlformats.org/officeDocument/2006/relationships/slideLayout" Target="../slideLayouts/slideLayout103.xml"/><Relationship Id="rId76" Type="http://schemas.openxmlformats.org/officeDocument/2006/relationships/slideLayout" Target="../slideLayouts/slideLayout124.xml"/><Relationship Id="rId97" Type="http://schemas.openxmlformats.org/officeDocument/2006/relationships/slideLayout" Target="../slideLayouts/slideLayout145.xml"/><Relationship Id="rId104" Type="http://schemas.openxmlformats.org/officeDocument/2006/relationships/slideLayout" Target="../slideLayouts/slideLayout152.xml"/><Relationship Id="rId120" Type="http://schemas.openxmlformats.org/officeDocument/2006/relationships/theme" Target="../theme/theme4.xml"/><Relationship Id="rId7" Type="http://schemas.openxmlformats.org/officeDocument/2006/relationships/slideLayout" Target="../slideLayouts/slideLayout55.xml"/><Relationship Id="rId71" Type="http://schemas.openxmlformats.org/officeDocument/2006/relationships/slideLayout" Target="../slideLayouts/slideLayout119.xml"/><Relationship Id="rId92" Type="http://schemas.openxmlformats.org/officeDocument/2006/relationships/slideLayout" Target="../slideLayouts/slideLayout140.xml"/><Relationship Id="rId2" Type="http://schemas.openxmlformats.org/officeDocument/2006/relationships/slideLayout" Target="../slideLayouts/slideLayout50.xml"/><Relationship Id="rId29"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66368461"/>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683147768"/>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757" r:id="rId19"/>
    <p:sldLayoutId id="2147483758" r:id="rId20"/>
    <p:sldLayoutId id="2147483759" r:id="rId21"/>
    <p:sldLayoutId id="2147483760" r:id="rId22"/>
    <p:sldLayoutId id="2147483761" r:id="rId23"/>
    <p:sldLayoutId id="2147483762" r:id="rId24"/>
    <p:sldLayoutId id="2147483763" r:id="rId25"/>
    <p:sldLayoutId id="2147483764" r:id="rId26"/>
    <p:sldLayoutId id="2147483765" r:id="rId27"/>
    <p:sldLayoutId id="2147483766" r:id="rId28"/>
    <p:sldLayoutId id="2147483767" r:id="rId29"/>
    <p:sldLayoutId id="2147483768" r:id="rId30"/>
    <p:sldLayoutId id="2147483769" r:id="rId31"/>
    <p:sldLayoutId id="2147483770" r:id="rId32"/>
    <p:sldLayoutId id="2147483771" r:id="rId33"/>
    <p:sldLayoutId id="2147483772" r:id="rId34"/>
    <p:sldLayoutId id="2147483773" r:id="rId35"/>
    <p:sldLayoutId id="2147483774" r:id="rId36"/>
    <p:sldLayoutId id="2147483775" r:id="rId37"/>
    <p:sldLayoutId id="2147483776" r:id="rId38"/>
    <p:sldLayoutId id="2147483777" r:id="rId39"/>
    <p:sldLayoutId id="2147483778" r:id="rId40"/>
    <p:sldLayoutId id="2147483779" r:id="rId41"/>
    <p:sldLayoutId id="2147483780" r:id="rId42"/>
    <p:sldLayoutId id="2147483781" r:id="rId43"/>
    <p:sldLayoutId id="2147483782" r:id="rId44"/>
    <p:sldLayoutId id="2147483783" r:id="rId45"/>
    <p:sldLayoutId id="2147483784" r:id="rId46"/>
    <p:sldLayoutId id="2147483785" r:id="rId47"/>
    <p:sldLayoutId id="2147483786" r:id="rId48"/>
    <p:sldLayoutId id="2147483787" r:id="rId49"/>
    <p:sldLayoutId id="2147483788" r:id="rId50"/>
    <p:sldLayoutId id="2147483789" r:id="rId51"/>
    <p:sldLayoutId id="2147483790" r:id="rId52"/>
    <p:sldLayoutId id="2147483791" r:id="rId53"/>
    <p:sldLayoutId id="2147483792" r:id="rId54"/>
    <p:sldLayoutId id="2147483793" r:id="rId55"/>
    <p:sldLayoutId id="2147483794" r:id="rId56"/>
    <p:sldLayoutId id="2147483795" r:id="rId57"/>
    <p:sldLayoutId id="2147483796" r:id="rId58"/>
    <p:sldLayoutId id="2147483797" r:id="rId59"/>
    <p:sldLayoutId id="2147483798" r:id="rId60"/>
    <p:sldLayoutId id="2147483799" r:id="rId61"/>
    <p:sldLayoutId id="2147483800" r:id="rId62"/>
    <p:sldLayoutId id="2147483801" r:id="rId63"/>
    <p:sldLayoutId id="2147483802" r:id="rId64"/>
    <p:sldLayoutId id="2147483803" r:id="rId65"/>
    <p:sldLayoutId id="2147483804" r:id="rId66"/>
    <p:sldLayoutId id="2147483805" r:id="rId67"/>
    <p:sldLayoutId id="2147483806" r:id="rId68"/>
    <p:sldLayoutId id="2147483807" r:id="rId69"/>
    <p:sldLayoutId id="2147483808" r:id="rId70"/>
    <p:sldLayoutId id="2147483809" r:id="rId71"/>
    <p:sldLayoutId id="2147483810" r:id="rId72"/>
    <p:sldLayoutId id="2147483811" r:id="rId73"/>
    <p:sldLayoutId id="2147483812" r:id="rId74"/>
    <p:sldLayoutId id="2147483813" r:id="rId75"/>
    <p:sldLayoutId id="2147483814" r:id="rId76"/>
    <p:sldLayoutId id="2147483815" r:id="rId77"/>
    <p:sldLayoutId id="2147483816" r:id="rId78"/>
    <p:sldLayoutId id="2147483817" r:id="rId79"/>
    <p:sldLayoutId id="2147483818" r:id="rId80"/>
    <p:sldLayoutId id="2147483819" r:id="rId81"/>
    <p:sldLayoutId id="2147483820" r:id="rId82"/>
    <p:sldLayoutId id="2147483821" r:id="rId83"/>
    <p:sldLayoutId id="2147483822" r:id="rId84"/>
    <p:sldLayoutId id="2147483823" r:id="rId85"/>
    <p:sldLayoutId id="2147483824" r:id="rId86"/>
    <p:sldLayoutId id="2147483825" r:id="rId87"/>
    <p:sldLayoutId id="2147483826" r:id="rId88"/>
    <p:sldLayoutId id="2147483827" r:id="rId89"/>
    <p:sldLayoutId id="2147483828" r:id="rId90"/>
    <p:sldLayoutId id="2147483829" r:id="rId91"/>
    <p:sldLayoutId id="2147483830" r:id="rId92"/>
    <p:sldLayoutId id="2147483831" r:id="rId93"/>
    <p:sldLayoutId id="2147483832" r:id="rId94"/>
    <p:sldLayoutId id="2147483833" r:id="rId95"/>
    <p:sldLayoutId id="2147483834" r:id="rId96"/>
    <p:sldLayoutId id="2147483835" r:id="rId97"/>
    <p:sldLayoutId id="2147483836" r:id="rId98"/>
    <p:sldLayoutId id="2147483837" r:id="rId99"/>
    <p:sldLayoutId id="2147483838" r:id="rId100"/>
    <p:sldLayoutId id="2147483839" r:id="rId101"/>
    <p:sldLayoutId id="2147483840" r:id="rId102"/>
    <p:sldLayoutId id="2147483841" r:id="rId103"/>
    <p:sldLayoutId id="2147483842" r:id="rId104"/>
    <p:sldLayoutId id="2147483843" r:id="rId105"/>
    <p:sldLayoutId id="2147483844" r:id="rId106"/>
    <p:sldLayoutId id="2147483845" r:id="rId107"/>
    <p:sldLayoutId id="2147483846" r:id="rId108"/>
    <p:sldLayoutId id="2147483847" r:id="rId109"/>
    <p:sldLayoutId id="2147483848" r:id="rId110"/>
    <p:sldLayoutId id="2147483849" r:id="rId111"/>
    <p:sldLayoutId id="2147483850" r:id="rId112"/>
    <p:sldLayoutId id="2147483851" r:id="rId113"/>
    <p:sldLayoutId id="2147483852" r:id="rId114"/>
    <p:sldLayoutId id="2147483853" r:id="rId115"/>
    <p:sldLayoutId id="2147483854" r:id="rId116"/>
    <p:sldLayoutId id="2147483855" r:id="rId117"/>
    <p:sldLayoutId id="2147483856" r:id="rId118"/>
    <p:sldLayoutId id="2147483857"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Your complete guide to the property transfer process</a:t>
            </a:r>
            <a:endParaRPr lang="en-ZA" dirty="0"/>
          </a:p>
        </p:txBody>
      </p:sp>
    </p:spTree>
    <p:extLst>
      <p:ext uri="{BB962C8B-B14F-4D97-AF65-F5344CB8AC3E}">
        <p14:creationId xmlns:p14="http://schemas.microsoft.com/office/powerpoint/2010/main" val="3568809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4" y="578734"/>
            <a:ext cx="11003963" cy="6008678"/>
          </a:xfrm>
        </p:spPr>
        <p:txBody>
          <a:bodyPr/>
          <a:lstStyle/>
          <a:p>
            <a:pPr algn="ctr"/>
            <a:r>
              <a:rPr lang="en-ZA" sz="2800" dirty="0" smtClean="0"/>
              <a:t>DISCLAIMER</a:t>
            </a:r>
            <a:br>
              <a:rPr lang="en-ZA" sz="2800" dirty="0" smtClean="0"/>
            </a:br>
            <a:r>
              <a:rPr lang="en-ZA" sz="2800" dirty="0"/>
              <a:t/>
            </a:r>
            <a:br>
              <a:rPr lang="en-ZA" sz="2800" dirty="0"/>
            </a:br>
            <a:r>
              <a:rPr lang="en-ZA" sz="21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Introduction</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073020"/>
            <a:ext cx="5872127" cy="4814595"/>
          </a:xfrm>
        </p:spPr>
        <p:txBody>
          <a:bodyPr>
            <a:noAutofit/>
          </a:bodyPr>
          <a:lstStyle/>
          <a:p>
            <a:pPr>
              <a:lnSpc>
                <a:spcPct val="200000"/>
              </a:lnSpc>
            </a:pPr>
            <a:r>
              <a:rPr lang="en-US" dirty="0"/>
              <a:t>The transfer process involves the application of various laws, including the Deeds Registries Act and applicable By-laws.</a:t>
            </a:r>
          </a:p>
          <a:p>
            <a:pPr>
              <a:lnSpc>
                <a:spcPct val="200000"/>
              </a:lnSpc>
            </a:pPr>
            <a:r>
              <a:rPr lang="en-US" dirty="0"/>
              <a:t>The process typically takes 6–12 weeks.</a:t>
            </a:r>
          </a:p>
          <a:p>
            <a:pPr>
              <a:lnSpc>
                <a:spcPct val="200000"/>
              </a:lnSpc>
            </a:pPr>
            <a:r>
              <a:rPr lang="en-US" dirty="0"/>
              <a:t>Key role-players:</a:t>
            </a:r>
          </a:p>
          <a:p>
            <a:pPr lvl="1">
              <a:lnSpc>
                <a:spcPct val="200000"/>
              </a:lnSpc>
              <a:buFont typeface="Wingdings" panose="05000000000000000000" pitchFamily="2" charset="2"/>
              <a:buChar char="ü"/>
            </a:pPr>
            <a:r>
              <a:rPr lang="en-US" dirty="0"/>
              <a:t>Transferring attorney: Manages the transfer of ownership.</a:t>
            </a:r>
          </a:p>
          <a:p>
            <a:pPr lvl="1">
              <a:lnSpc>
                <a:spcPct val="200000"/>
              </a:lnSpc>
              <a:buFont typeface="Wingdings" panose="05000000000000000000" pitchFamily="2" charset="2"/>
              <a:buChar char="ü"/>
            </a:pPr>
            <a:r>
              <a:rPr lang="en-US" dirty="0"/>
              <a:t>Bond attorney: Appointed by the purchaser’s bank to register the mortgage bond, if applicable.</a:t>
            </a:r>
          </a:p>
          <a:p>
            <a:pPr lvl="1">
              <a:lnSpc>
                <a:spcPct val="200000"/>
              </a:lnSpc>
              <a:buFont typeface="Wingdings" panose="05000000000000000000" pitchFamily="2" charset="2"/>
              <a:buChar char="ü"/>
            </a:pPr>
            <a:r>
              <a:rPr lang="en-US" dirty="0"/>
              <a:t>Bond cancellation attorney: Appointed by the seller's bank to cancel the existing bond, if applicable.</a:t>
            </a:r>
            <a:endParaRPr lang="en-ZA"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6488" r="16488"/>
          <a:stretch>
            <a:fillRect/>
          </a:stretch>
        </p:blipFill>
        <p:spPr>
          <a:xfrm>
            <a:off x="6708710" y="576263"/>
            <a:ext cx="5087475" cy="4945644"/>
          </a:xfrm>
        </p:spPr>
      </p:pic>
    </p:spTree>
    <p:extLst>
      <p:ext uri="{BB962C8B-B14F-4D97-AF65-F5344CB8AC3E}">
        <p14:creationId xmlns:p14="http://schemas.microsoft.com/office/powerpoint/2010/main" val="247825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540759" y="578734"/>
            <a:ext cx="5255426" cy="705780"/>
          </a:xfrm>
        </p:spPr>
        <p:txBody>
          <a:bodyPr/>
          <a:lstStyle/>
          <a:p>
            <a:r>
              <a:rPr lang="en-US" dirty="0" smtClean="0"/>
              <a:t>Receive sale agreement</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540759" y="1284514"/>
            <a:ext cx="5255426" cy="4472474"/>
          </a:xfrm>
        </p:spPr>
        <p:txBody>
          <a:bodyPr>
            <a:normAutofit fontScale="77500" lnSpcReduction="20000"/>
          </a:bodyPr>
          <a:lstStyle/>
          <a:p>
            <a:pPr>
              <a:lnSpc>
                <a:spcPct val="200000"/>
              </a:lnSpc>
            </a:pPr>
            <a:r>
              <a:rPr lang="en-ZA" sz="1800" dirty="0"/>
              <a:t>The transferring attorney acknowledges receipt of the sale agreement and notes any important clauses.</a:t>
            </a:r>
          </a:p>
          <a:p>
            <a:pPr>
              <a:lnSpc>
                <a:spcPct val="200000"/>
              </a:lnSpc>
            </a:pPr>
            <a:r>
              <a:rPr lang="en-ZA" sz="1800" dirty="0"/>
              <a:t>A Deeds Office search is conducted to confirm:</a:t>
            </a:r>
          </a:p>
          <a:p>
            <a:pPr lvl="1">
              <a:lnSpc>
                <a:spcPct val="200000"/>
              </a:lnSpc>
              <a:spcBef>
                <a:spcPts val="1000"/>
              </a:spcBef>
              <a:buFont typeface="Wingdings" panose="05000000000000000000" pitchFamily="2" charset="2"/>
              <a:buChar char="ü"/>
            </a:pPr>
            <a:r>
              <a:rPr lang="en-ZA" sz="1800" dirty="0"/>
              <a:t>The parties’ details</a:t>
            </a:r>
          </a:p>
          <a:p>
            <a:pPr lvl="1">
              <a:lnSpc>
                <a:spcPct val="200000"/>
              </a:lnSpc>
              <a:spcBef>
                <a:spcPts val="1000"/>
              </a:spcBef>
              <a:buFont typeface="Wingdings" panose="05000000000000000000" pitchFamily="2" charset="2"/>
              <a:buChar char="ü"/>
            </a:pPr>
            <a:r>
              <a:rPr lang="en-ZA" sz="1800" dirty="0"/>
              <a:t>P</a:t>
            </a:r>
            <a:r>
              <a:rPr lang="en-ZA" sz="1800" dirty="0" smtClean="0"/>
              <a:t>roperty </a:t>
            </a:r>
            <a:r>
              <a:rPr lang="en-ZA" sz="1800" dirty="0"/>
              <a:t>description</a:t>
            </a:r>
          </a:p>
          <a:p>
            <a:pPr lvl="1">
              <a:lnSpc>
                <a:spcPct val="200000"/>
              </a:lnSpc>
              <a:spcBef>
                <a:spcPts val="1000"/>
              </a:spcBef>
              <a:buFont typeface="Wingdings" panose="05000000000000000000" pitchFamily="2" charset="2"/>
              <a:buChar char="ü"/>
            </a:pPr>
            <a:r>
              <a:rPr lang="en-ZA" sz="1800" dirty="0"/>
              <a:t>Any property caveats </a:t>
            </a:r>
          </a:p>
          <a:p>
            <a:pPr>
              <a:lnSpc>
                <a:spcPct val="200000"/>
              </a:lnSpc>
            </a:pPr>
            <a:r>
              <a:rPr lang="en-ZA" sz="1800" dirty="0"/>
              <a:t>The transferring attorney requests a copy of the title deed.</a:t>
            </a:r>
          </a:p>
          <a:p>
            <a:pPr>
              <a:lnSpc>
                <a:spcPct val="200000"/>
              </a:lnSpc>
            </a:pPr>
            <a:r>
              <a:rPr lang="en-ZA" sz="1800" dirty="0">
                <a:sym typeface="Wingdings" panose="05000000000000000000" pitchFamily="2" charset="2"/>
              </a:rPr>
              <a:t> </a:t>
            </a:r>
            <a:r>
              <a:rPr lang="en-ZA" sz="1800" dirty="0"/>
              <a:t>If the property is </a:t>
            </a:r>
            <a:r>
              <a:rPr lang="en-ZA" sz="1800" dirty="0" err="1"/>
              <a:t>unbonded</a:t>
            </a:r>
            <a:r>
              <a:rPr lang="en-ZA" sz="1800" dirty="0"/>
              <a:t>, the original title deed must be requested and lodged.</a:t>
            </a:r>
          </a:p>
          <a:p>
            <a:pPr>
              <a:lnSpc>
                <a:spcPct val="150000"/>
              </a:lnSpc>
            </a:pPr>
            <a:endParaRPr lang="en-US" sz="1600" dirty="0"/>
          </a:p>
        </p:txBody>
      </p:sp>
      <p:pic>
        <p:nvPicPr>
          <p:cNvPr id="8" name="Picture Placeholder 7"/>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9" r="11589"/>
          <a:stretch>
            <a:fillRect/>
          </a:stretch>
        </p:blipFill>
        <p:spPr>
          <a:xfrm>
            <a:off x="705955" y="576263"/>
            <a:ext cx="5330951" cy="4945644"/>
          </a:xfrm>
        </p:spPr>
      </p:pic>
    </p:spTree>
    <p:extLst>
      <p:ext uri="{BB962C8B-B14F-4D97-AF65-F5344CB8AC3E}">
        <p14:creationId xmlns:p14="http://schemas.microsoft.com/office/powerpoint/2010/main" val="4229766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Contact parties, request FICA &amp; collect deposit</a:t>
            </a:r>
            <a:endParaRPr lang="en-ZA" sz="2400" dirty="0"/>
          </a:p>
        </p:txBody>
      </p:sp>
      <p:sp>
        <p:nvSpPr>
          <p:cNvPr id="2" name="Text Placeholder 1"/>
          <p:cNvSpPr>
            <a:spLocks noGrp="1"/>
          </p:cNvSpPr>
          <p:nvPr>
            <p:ph type="body" sz="quarter" idx="4294967295"/>
          </p:nvPr>
        </p:nvSpPr>
        <p:spPr>
          <a:xfrm>
            <a:off x="833438" y="1254677"/>
            <a:ext cx="10969786" cy="5118100"/>
          </a:xfrm>
        </p:spPr>
        <p:txBody>
          <a:bodyPr>
            <a:normAutofit/>
          </a:bodyPr>
          <a:lstStyle/>
          <a:p>
            <a:pPr>
              <a:lnSpc>
                <a:spcPct val="200000"/>
              </a:lnSpc>
            </a:pPr>
            <a:r>
              <a:rPr lang="en-ZA" sz="1500" dirty="0"/>
              <a:t>FICA documents are requested from the seller and purchaser to confirm the parties’ identities and meet compliance requirements.</a:t>
            </a:r>
          </a:p>
          <a:p>
            <a:pPr lvl="1">
              <a:lnSpc>
                <a:spcPct val="200000"/>
              </a:lnSpc>
              <a:buFont typeface="Wingdings" panose="05000000000000000000" pitchFamily="2" charset="2"/>
              <a:buChar char="ü"/>
            </a:pPr>
            <a:r>
              <a:rPr lang="en-ZA" sz="1500" dirty="0"/>
              <a:t>IDs, recent proof of address, income tax numbers, marriage certificates, </a:t>
            </a:r>
            <a:r>
              <a:rPr lang="en-ZA" sz="1500" dirty="0" err="1"/>
              <a:t>antenuptial</a:t>
            </a:r>
            <a:r>
              <a:rPr lang="en-ZA" sz="1500" dirty="0"/>
              <a:t> contracts, etc. </a:t>
            </a:r>
          </a:p>
          <a:p>
            <a:pPr lvl="1">
              <a:lnSpc>
                <a:spcPct val="200000"/>
              </a:lnSpc>
              <a:buFont typeface="Wingdings" panose="05000000000000000000" pitchFamily="2" charset="2"/>
              <a:buChar char="ü"/>
            </a:pPr>
            <a:r>
              <a:rPr lang="en-ZA" sz="1500" dirty="0"/>
              <a:t>Volume and extent of documents depends on entities involved and beneficial ownership structures. </a:t>
            </a:r>
          </a:p>
          <a:p>
            <a:pPr>
              <a:lnSpc>
                <a:spcPct val="200000"/>
              </a:lnSpc>
            </a:pPr>
            <a:r>
              <a:rPr lang="en-ZA" sz="1500" dirty="0"/>
              <a:t>If applicable, payment of the deposit is requested.</a:t>
            </a:r>
          </a:p>
          <a:p>
            <a:pPr>
              <a:lnSpc>
                <a:spcPct val="200000"/>
              </a:lnSpc>
            </a:pPr>
            <a:r>
              <a:rPr lang="en-ZA" sz="1500" dirty="0"/>
              <a:t>Once received, the deposit is invested in an interest-bearing account for the purchaser’s benefit, if authorised.</a:t>
            </a:r>
          </a:p>
          <a:p>
            <a:pPr>
              <a:lnSpc>
                <a:spcPct val="200000"/>
              </a:lnSpc>
            </a:pPr>
            <a:r>
              <a:rPr lang="en-ZA" sz="1500" dirty="0"/>
              <a:t>If the purchaser requires finance, bond approval is </a:t>
            </a:r>
            <a:r>
              <a:rPr lang="en-ZA" sz="1500" dirty="0" smtClean="0"/>
              <a:t>pursued.</a:t>
            </a:r>
            <a:endParaRPr lang="en-ZA" sz="1500" dirty="0"/>
          </a:p>
        </p:txBody>
      </p:sp>
    </p:spTree>
    <p:extLst>
      <p:ext uri="{BB962C8B-B14F-4D97-AF65-F5344CB8AC3E}">
        <p14:creationId xmlns:p14="http://schemas.microsoft.com/office/powerpoint/2010/main" val="21723260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Fulfilment of suspensive conditions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736360" cy="4649756"/>
          </a:xfrm>
        </p:spPr>
        <p:txBody>
          <a:bodyPr>
            <a:normAutofit fontScale="92500" lnSpcReduction="10000"/>
          </a:bodyPr>
          <a:lstStyle/>
          <a:p>
            <a:pPr>
              <a:lnSpc>
                <a:spcPct val="200000"/>
              </a:lnSpc>
            </a:pPr>
            <a:r>
              <a:rPr lang="en-ZA" sz="1600" dirty="0"/>
              <a:t>The transferring attorney follows up on fulfilment of any suspensive conditions: </a:t>
            </a:r>
          </a:p>
          <a:p>
            <a:pPr lvl="1">
              <a:lnSpc>
                <a:spcPct val="200000"/>
              </a:lnSpc>
              <a:buFont typeface="Wingdings" panose="05000000000000000000" pitchFamily="2" charset="2"/>
              <a:buChar char="ü"/>
            </a:pPr>
            <a:r>
              <a:rPr lang="en-ZA" sz="1600" dirty="0"/>
              <a:t>Bond approval; or</a:t>
            </a:r>
          </a:p>
          <a:p>
            <a:pPr lvl="1">
              <a:lnSpc>
                <a:spcPct val="200000"/>
              </a:lnSpc>
              <a:buFont typeface="Wingdings" panose="05000000000000000000" pitchFamily="2" charset="2"/>
              <a:buChar char="ü"/>
            </a:pPr>
            <a:r>
              <a:rPr lang="en-ZA" sz="1600" dirty="0"/>
              <a:t>Sale of purchaser’s </a:t>
            </a:r>
            <a:r>
              <a:rPr lang="en-ZA" sz="1600" dirty="0" smtClean="0"/>
              <a:t>property.</a:t>
            </a:r>
            <a:endParaRPr lang="en-ZA" sz="1600" dirty="0"/>
          </a:p>
          <a:p>
            <a:pPr>
              <a:lnSpc>
                <a:spcPct val="200000"/>
              </a:lnSpc>
            </a:pPr>
            <a:r>
              <a:rPr lang="en-ZA" sz="1600" dirty="0"/>
              <a:t>They closely monitor timelines.</a:t>
            </a:r>
          </a:p>
          <a:p>
            <a:pPr>
              <a:lnSpc>
                <a:spcPct val="200000"/>
              </a:lnSpc>
            </a:pPr>
            <a:r>
              <a:rPr lang="en-ZA" sz="1600" dirty="0"/>
              <a:t>Addenda may be required to extend </a:t>
            </a:r>
            <a:r>
              <a:rPr lang="en-ZA" sz="1600" dirty="0" smtClean="0"/>
              <a:t>due date.</a:t>
            </a:r>
            <a:endParaRPr lang="en-ZA" sz="1600" dirty="0"/>
          </a:p>
          <a:p>
            <a:pPr>
              <a:lnSpc>
                <a:spcPct val="200000"/>
              </a:lnSpc>
            </a:pPr>
            <a:r>
              <a:rPr lang="en-ZA" sz="1600" dirty="0"/>
              <a:t>Once the suspensive conditions have been fulfilled, the sale is unconditional and transfer can proceed.</a:t>
            </a:r>
          </a:p>
          <a:p>
            <a:pPr lvl="0">
              <a:lnSpc>
                <a:spcPct val="200000"/>
              </a:lnSpc>
            </a:pP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836893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p:txBody>
          <a:bodyPr/>
          <a:lstStyle/>
          <a:p>
            <a:r>
              <a:rPr lang="en-US" dirty="0" smtClean="0"/>
              <a:t>Bond cancellation</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059825" y="1284514"/>
            <a:ext cx="4736360" cy="3964336"/>
          </a:xfrm>
        </p:spPr>
        <p:txBody>
          <a:bodyPr>
            <a:normAutofit/>
          </a:bodyPr>
          <a:lstStyle/>
          <a:p>
            <a:pPr marL="0" indent="0">
              <a:lnSpc>
                <a:spcPct val="200000"/>
              </a:lnSpc>
              <a:buNone/>
            </a:pPr>
            <a:r>
              <a:rPr lang="en-ZA" sz="1500" dirty="0"/>
              <a:t>If the property is bonded, the transferring attorney:</a:t>
            </a:r>
          </a:p>
          <a:p>
            <a:pPr>
              <a:lnSpc>
                <a:spcPct val="200000"/>
              </a:lnSpc>
            </a:pPr>
            <a:r>
              <a:rPr lang="en-ZA" sz="1500" dirty="0"/>
              <a:t>Confirms that seller’s bank is advised of the transaction.</a:t>
            </a:r>
          </a:p>
          <a:p>
            <a:pPr>
              <a:lnSpc>
                <a:spcPct val="200000"/>
              </a:lnSpc>
            </a:pPr>
            <a:r>
              <a:rPr lang="en-ZA" sz="1500" dirty="0"/>
              <a:t>Requests cancellation figures.</a:t>
            </a:r>
          </a:p>
          <a:p>
            <a:pPr>
              <a:lnSpc>
                <a:spcPct val="200000"/>
              </a:lnSpc>
            </a:pPr>
            <a:r>
              <a:rPr lang="en-ZA" sz="1500" dirty="0"/>
              <a:t>Liaises with the bond cancellation attorney (appointed by the seller’s bank).</a:t>
            </a:r>
          </a:p>
          <a:p>
            <a:pPr>
              <a:lnSpc>
                <a:spcPct val="150000"/>
              </a:lnSpc>
            </a:pP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p:pic>
    </p:spTree>
    <p:extLst>
      <p:ext uri="{BB962C8B-B14F-4D97-AF65-F5344CB8AC3E}">
        <p14:creationId xmlns:p14="http://schemas.microsoft.com/office/powerpoint/2010/main" val="3188107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Rates &amp; levy clearance certificates </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fontScale="92500" lnSpcReduction="10000"/>
          </a:bodyPr>
          <a:lstStyle/>
          <a:p>
            <a:pPr marL="0" indent="0">
              <a:lnSpc>
                <a:spcPct val="200000"/>
              </a:lnSpc>
              <a:buNone/>
            </a:pPr>
            <a:r>
              <a:rPr lang="en-US" sz="1500" dirty="0"/>
              <a:t>The transferring attorney applies for:</a:t>
            </a:r>
          </a:p>
          <a:p>
            <a:pPr marL="0" indent="0">
              <a:lnSpc>
                <a:spcPct val="200000"/>
              </a:lnSpc>
              <a:buNone/>
            </a:pPr>
            <a:r>
              <a:rPr lang="en-US" sz="1500" b="1" dirty="0"/>
              <a:t>Municipal rates </a:t>
            </a:r>
            <a:r>
              <a:rPr lang="en-US" sz="1500" b="1"/>
              <a:t>clearance </a:t>
            </a:r>
            <a:r>
              <a:rPr lang="en-US" sz="1500" b="1" smtClean="0"/>
              <a:t>certificate</a:t>
            </a:r>
            <a:endParaRPr lang="en-US" sz="1500" b="1" dirty="0"/>
          </a:p>
          <a:p>
            <a:pPr>
              <a:lnSpc>
                <a:spcPct val="200000"/>
              </a:lnSpc>
            </a:pPr>
            <a:r>
              <a:rPr lang="en-US" sz="1500" dirty="0"/>
              <a:t>Required under section 118 of the Municipal Systems Act.</a:t>
            </a:r>
          </a:p>
          <a:p>
            <a:pPr>
              <a:lnSpc>
                <a:spcPct val="200000"/>
              </a:lnSpc>
            </a:pPr>
            <a:r>
              <a:rPr lang="en-US" sz="1500" dirty="0"/>
              <a:t>The seller is responsible for:</a:t>
            </a:r>
          </a:p>
          <a:p>
            <a:pPr marL="628650" lvl="1" indent="-171450">
              <a:lnSpc>
                <a:spcPct val="200000"/>
              </a:lnSpc>
              <a:spcBef>
                <a:spcPts val="1000"/>
              </a:spcBef>
              <a:buFont typeface="Wingdings" panose="05000000000000000000" pitchFamily="2" charset="2"/>
              <a:buChar char="ü"/>
            </a:pPr>
            <a:r>
              <a:rPr lang="en-US" sz="1500" dirty="0"/>
              <a:t> Rates arrears (for previous 2 years); and</a:t>
            </a:r>
          </a:p>
          <a:p>
            <a:pPr marL="628650" lvl="1" indent="-171450">
              <a:lnSpc>
                <a:spcPct val="200000"/>
              </a:lnSpc>
              <a:spcBef>
                <a:spcPts val="1000"/>
              </a:spcBef>
              <a:buFont typeface="Wingdings" panose="05000000000000000000" pitchFamily="2" charset="2"/>
              <a:buChar char="ü"/>
            </a:pPr>
            <a:r>
              <a:rPr lang="en-US" sz="1500" dirty="0"/>
              <a:t> Advance rates (typically 60–120 days, varies by municipality).</a:t>
            </a:r>
          </a:p>
          <a:p>
            <a:pPr>
              <a:lnSpc>
                <a:spcPct val="200000"/>
              </a:lnSpc>
            </a:pPr>
            <a:r>
              <a:rPr lang="en-US" sz="1500" dirty="0"/>
              <a:t>The municipality issues an RCC, which is valid for 60 days.</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indent="0">
              <a:lnSpc>
                <a:spcPct val="200000"/>
              </a:lnSpc>
              <a:buNone/>
            </a:pPr>
            <a:r>
              <a:rPr lang="en-US" b="1" dirty="0"/>
              <a:t>Levy clearance certificate (if sectional title or HOA)</a:t>
            </a:r>
          </a:p>
          <a:p>
            <a:pPr>
              <a:lnSpc>
                <a:spcPct val="200000"/>
              </a:lnSpc>
            </a:pPr>
            <a:r>
              <a:rPr lang="en-US" dirty="0"/>
              <a:t>The transferring attorney requests clearance figures from the body corporate or HOA.</a:t>
            </a:r>
          </a:p>
          <a:p>
            <a:pPr>
              <a:lnSpc>
                <a:spcPct val="200000"/>
              </a:lnSpc>
            </a:pPr>
            <a:r>
              <a:rPr lang="en-US" dirty="0"/>
              <a:t>The seller pays:</a:t>
            </a:r>
          </a:p>
          <a:p>
            <a:pPr marL="628650" lvl="1" indent="-171450">
              <a:lnSpc>
                <a:spcPct val="200000"/>
              </a:lnSpc>
              <a:spcBef>
                <a:spcPts val="1000"/>
              </a:spcBef>
              <a:buFont typeface="Wingdings" panose="05000000000000000000" pitchFamily="2" charset="2"/>
              <a:buChar char="ü"/>
            </a:pPr>
            <a:r>
              <a:rPr lang="en-US" dirty="0"/>
              <a:t> Any arrears; and</a:t>
            </a:r>
          </a:p>
          <a:p>
            <a:pPr marL="628650" lvl="1" indent="-171450">
              <a:lnSpc>
                <a:spcPct val="200000"/>
              </a:lnSpc>
              <a:spcBef>
                <a:spcPts val="1000"/>
              </a:spcBef>
              <a:buFont typeface="Wingdings" panose="05000000000000000000" pitchFamily="2" charset="2"/>
              <a:buChar char="ü"/>
            </a:pPr>
            <a:r>
              <a:rPr lang="en-US" dirty="0"/>
              <a:t> Advance levies (typically 2–3 months).</a:t>
            </a:r>
          </a:p>
          <a:p>
            <a:pPr>
              <a:lnSpc>
                <a:spcPct val="200000"/>
              </a:lnSpc>
            </a:pPr>
            <a:r>
              <a:rPr lang="en-US" dirty="0"/>
              <a:t>A levy clearance certificate is issued once paid.</a:t>
            </a:r>
          </a:p>
          <a:p>
            <a:pPr lvl="0">
              <a:lnSpc>
                <a:spcPct val="200000"/>
              </a:lnSpc>
            </a:pPr>
            <a:endParaRPr lang="en-ZA" b="1" dirty="0"/>
          </a:p>
        </p:txBody>
      </p:sp>
    </p:spTree>
    <p:extLst>
      <p:ext uri="{BB962C8B-B14F-4D97-AF65-F5344CB8AC3E}">
        <p14:creationId xmlns:p14="http://schemas.microsoft.com/office/powerpoint/2010/main" val="3365014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Transfer duty receipt</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736360" cy="4649756"/>
          </a:xfrm>
        </p:spPr>
        <p:txBody>
          <a:bodyPr>
            <a:normAutofit fontScale="92500" lnSpcReduction="10000"/>
          </a:bodyPr>
          <a:lstStyle/>
          <a:p>
            <a:pPr marL="0" indent="0">
              <a:lnSpc>
                <a:spcPct val="200000"/>
              </a:lnSpc>
              <a:buNone/>
            </a:pPr>
            <a:r>
              <a:rPr lang="en-US" sz="1600" dirty="0"/>
              <a:t>The transferring attorney must apply for a transfer duty receipt from SARS:</a:t>
            </a:r>
          </a:p>
          <a:p>
            <a:pPr>
              <a:lnSpc>
                <a:spcPct val="200000"/>
              </a:lnSpc>
            </a:pPr>
            <a:r>
              <a:rPr lang="en-US" sz="1600" dirty="0"/>
              <a:t>Transfer duty is based on the property’s declared </a:t>
            </a:r>
            <a:r>
              <a:rPr lang="en-US" sz="1600" dirty="0" smtClean="0"/>
              <a:t>value.</a:t>
            </a:r>
            <a:endParaRPr lang="en-US" sz="1600" dirty="0"/>
          </a:p>
          <a:p>
            <a:pPr>
              <a:lnSpc>
                <a:spcPct val="200000"/>
              </a:lnSpc>
            </a:pPr>
            <a:r>
              <a:rPr lang="en-US" sz="1600" dirty="0"/>
              <a:t>Determined in line with a sliding scale.</a:t>
            </a:r>
          </a:p>
          <a:p>
            <a:pPr>
              <a:lnSpc>
                <a:spcPct val="200000"/>
              </a:lnSpc>
            </a:pPr>
            <a:r>
              <a:rPr lang="en-US" sz="1600" dirty="0"/>
              <a:t>Purchaser pays the amount; payment effected via the transferring attorney. </a:t>
            </a:r>
          </a:p>
          <a:p>
            <a:pPr>
              <a:lnSpc>
                <a:spcPct val="200000"/>
              </a:lnSpc>
            </a:pPr>
            <a:r>
              <a:rPr lang="en-US" sz="1600" dirty="0"/>
              <a:t>It is required before </a:t>
            </a:r>
            <a:r>
              <a:rPr lang="en-US" sz="1600" dirty="0" err="1"/>
              <a:t>lodgement</a:t>
            </a:r>
            <a:r>
              <a:rPr lang="en-US" sz="1600" dirty="0"/>
              <a:t> at the Deeds Office.</a:t>
            </a:r>
          </a:p>
          <a:p>
            <a:pPr lvl="0">
              <a:lnSpc>
                <a:spcPct val="200000"/>
              </a:lnSpc>
            </a:pP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22" r="11522"/>
          <a:stretch>
            <a:fillRect/>
          </a:stretch>
        </p:blipFill>
        <p:spPr/>
      </p:pic>
    </p:spTree>
    <p:extLst>
      <p:ext uri="{BB962C8B-B14F-4D97-AF65-F5344CB8AC3E}">
        <p14:creationId xmlns:p14="http://schemas.microsoft.com/office/powerpoint/2010/main" val="1455526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Compliance certificates </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indent="0">
              <a:lnSpc>
                <a:spcPct val="200000"/>
              </a:lnSpc>
              <a:buNone/>
            </a:pPr>
            <a:r>
              <a:rPr lang="en-US" sz="1500" dirty="0"/>
              <a:t>The seller is responsible for obtaining various compliance certificates, depending on where the property is located and its installations:</a:t>
            </a:r>
          </a:p>
          <a:p>
            <a:pPr>
              <a:lnSpc>
                <a:spcPct val="200000"/>
              </a:lnSpc>
            </a:pPr>
            <a:r>
              <a:rPr lang="en-US" sz="1500" dirty="0"/>
              <a:t>Electrical compliance certificate (mandatory).</a:t>
            </a:r>
          </a:p>
          <a:p>
            <a:pPr>
              <a:lnSpc>
                <a:spcPct val="200000"/>
              </a:lnSpc>
            </a:pPr>
            <a:r>
              <a:rPr lang="en-US" sz="1500" dirty="0"/>
              <a:t>Electric fence certificate (mandatory for properties with electric fencing).</a:t>
            </a:r>
          </a:p>
          <a:p>
            <a:pPr>
              <a:lnSpc>
                <a:spcPct val="200000"/>
              </a:lnSpc>
            </a:pPr>
            <a:r>
              <a:rPr lang="en-US" sz="1500" dirty="0"/>
              <a:t>Solar compliance certificate (mandatory if a solar system is installed on the property).</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a:lnSpc>
                <a:spcPct val="200000"/>
              </a:lnSpc>
            </a:pPr>
            <a:r>
              <a:rPr lang="en-US" sz="1500" dirty="0"/>
              <a:t>Gas certificate (mandatory if gas is installed).</a:t>
            </a:r>
          </a:p>
          <a:p>
            <a:pPr>
              <a:lnSpc>
                <a:spcPct val="200000"/>
              </a:lnSpc>
            </a:pPr>
            <a:r>
              <a:rPr lang="en-US" sz="1500" dirty="0" smtClean="0"/>
              <a:t>Water </a:t>
            </a:r>
            <a:r>
              <a:rPr lang="en-US" sz="1500" dirty="0"/>
              <a:t>installation certificate (mandatory in Cape Town; optional elsewhere).</a:t>
            </a:r>
          </a:p>
          <a:p>
            <a:pPr>
              <a:lnSpc>
                <a:spcPct val="200000"/>
              </a:lnSpc>
            </a:pPr>
            <a:r>
              <a:rPr lang="en-US" sz="1500" dirty="0"/>
              <a:t>Beetle certificate (common in coastal areas if agreed</a:t>
            </a:r>
            <a:r>
              <a:rPr lang="en-US" sz="1500" dirty="0" smtClean="0"/>
              <a:t>).</a:t>
            </a:r>
          </a:p>
          <a:p>
            <a:pPr>
              <a:lnSpc>
                <a:spcPct val="200000"/>
              </a:lnSpc>
            </a:pPr>
            <a:endParaRPr lang="en-US" sz="1500" dirty="0"/>
          </a:p>
          <a:p>
            <a:pPr marL="0" indent="0">
              <a:lnSpc>
                <a:spcPct val="200000"/>
              </a:lnSpc>
              <a:buNone/>
            </a:pPr>
            <a:r>
              <a:rPr lang="en-US" sz="1500" dirty="0">
                <a:sym typeface="Wingdings" panose="05000000000000000000" pitchFamily="2" charset="2"/>
              </a:rPr>
              <a:t> </a:t>
            </a:r>
            <a:r>
              <a:rPr lang="en-US" sz="1500" dirty="0"/>
              <a:t>The certificates must be valid on the date of registration.</a:t>
            </a:r>
            <a:endParaRPr lang="en-ZA" sz="1500" dirty="0"/>
          </a:p>
          <a:p>
            <a:pPr lvl="0">
              <a:lnSpc>
                <a:spcPct val="200000"/>
              </a:lnSpc>
            </a:pPr>
            <a:endParaRPr lang="en-ZA" b="1" dirty="0"/>
          </a:p>
        </p:txBody>
      </p:sp>
    </p:spTree>
    <p:extLst>
      <p:ext uri="{BB962C8B-B14F-4D97-AF65-F5344CB8AC3E}">
        <p14:creationId xmlns:p14="http://schemas.microsoft.com/office/powerpoint/2010/main" val="3518102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Transfer documentation</a:t>
            </a:r>
            <a:endParaRPr lang="en-ZA" sz="2400" dirty="0"/>
          </a:p>
        </p:txBody>
      </p:sp>
      <p:sp>
        <p:nvSpPr>
          <p:cNvPr id="2" name="Text Placeholder 1"/>
          <p:cNvSpPr>
            <a:spLocks noGrp="1"/>
          </p:cNvSpPr>
          <p:nvPr>
            <p:ph type="body" sz="quarter" idx="4294967295"/>
          </p:nvPr>
        </p:nvSpPr>
        <p:spPr>
          <a:xfrm>
            <a:off x="833438" y="1254677"/>
            <a:ext cx="10969786" cy="5118100"/>
          </a:xfrm>
        </p:spPr>
        <p:txBody>
          <a:bodyPr>
            <a:normAutofit/>
          </a:bodyPr>
          <a:lstStyle/>
          <a:p>
            <a:pPr>
              <a:lnSpc>
                <a:spcPct val="200000"/>
              </a:lnSpc>
            </a:pPr>
            <a:r>
              <a:rPr lang="en-US" sz="1500" dirty="0"/>
              <a:t>The transferring attorney prepares and drafts various transfer documents for signature, including:</a:t>
            </a:r>
          </a:p>
          <a:p>
            <a:pPr lvl="1">
              <a:lnSpc>
                <a:spcPct val="200000"/>
              </a:lnSpc>
              <a:buFont typeface="Wingdings" panose="05000000000000000000" pitchFamily="2" charset="2"/>
              <a:buChar char="ü"/>
            </a:pPr>
            <a:r>
              <a:rPr lang="en-US" sz="1500" dirty="0"/>
              <a:t>Power of Attorney to pass </a:t>
            </a:r>
            <a:r>
              <a:rPr lang="en-US" sz="1500" dirty="0" smtClean="0"/>
              <a:t>transfer.</a:t>
            </a:r>
            <a:endParaRPr lang="en-US" sz="1500" dirty="0"/>
          </a:p>
          <a:p>
            <a:pPr lvl="1">
              <a:lnSpc>
                <a:spcPct val="200000"/>
              </a:lnSpc>
              <a:buFont typeface="Wingdings" panose="05000000000000000000" pitchFamily="2" charset="2"/>
              <a:buChar char="ü"/>
            </a:pPr>
            <a:r>
              <a:rPr lang="en-US" sz="1500" dirty="0"/>
              <a:t>Deed of </a:t>
            </a:r>
            <a:r>
              <a:rPr lang="en-US" sz="1500" dirty="0" smtClean="0"/>
              <a:t>Transfer. </a:t>
            </a:r>
            <a:endParaRPr lang="en-US" sz="1500" dirty="0"/>
          </a:p>
          <a:p>
            <a:pPr lvl="1">
              <a:lnSpc>
                <a:spcPct val="200000"/>
              </a:lnSpc>
              <a:buFont typeface="Wingdings" panose="05000000000000000000" pitchFamily="2" charset="2"/>
              <a:buChar char="ü"/>
            </a:pPr>
            <a:r>
              <a:rPr lang="en-US" sz="1500" dirty="0"/>
              <a:t>Affidavits confirming tax income status, marital status, and the identity of the </a:t>
            </a:r>
            <a:r>
              <a:rPr lang="en-US" sz="1500" dirty="0" smtClean="0"/>
              <a:t>parties.</a:t>
            </a:r>
            <a:endParaRPr lang="en-US" sz="1500" dirty="0"/>
          </a:p>
          <a:p>
            <a:pPr lvl="1">
              <a:lnSpc>
                <a:spcPct val="200000"/>
              </a:lnSpc>
              <a:buFont typeface="Wingdings" panose="05000000000000000000" pitchFamily="2" charset="2"/>
              <a:buChar char="ü"/>
            </a:pPr>
            <a:r>
              <a:rPr lang="en-US" sz="1500" dirty="0"/>
              <a:t>FICA &amp; POPIA </a:t>
            </a:r>
            <a:r>
              <a:rPr lang="en-US" sz="1500" dirty="0" smtClean="0"/>
              <a:t>declarations.</a:t>
            </a:r>
            <a:endParaRPr lang="en-US" sz="1500" dirty="0"/>
          </a:p>
          <a:p>
            <a:pPr>
              <a:lnSpc>
                <a:spcPct val="200000"/>
              </a:lnSpc>
            </a:pPr>
            <a:r>
              <a:rPr lang="en-US" sz="1500" dirty="0"/>
              <a:t>Typically, the purchaser signs the transfer and bond documents simultaneously.</a:t>
            </a:r>
          </a:p>
          <a:p>
            <a:pPr>
              <a:lnSpc>
                <a:spcPct val="200000"/>
              </a:lnSpc>
            </a:pPr>
            <a:r>
              <a:rPr lang="en-US" sz="1500" dirty="0"/>
              <a:t>The seller will similarly sign their transfer documents and any forms from their bank regarding bond </a:t>
            </a:r>
            <a:r>
              <a:rPr lang="en-US" sz="1500" dirty="0" smtClean="0"/>
              <a:t>cancellation.</a:t>
            </a:r>
            <a:endParaRPr lang="en-ZA" sz="1500" dirty="0"/>
          </a:p>
        </p:txBody>
      </p:sp>
    </p:spTree>
    <p:extLst>
      <p:ext uri="{BB962C8B-B14F-4D97-AF65-F5344CB8AC3E}">
        <p14:creationId xmlns:p14="http://schemas.microsoft.com/office/powerpoint/2010/main" val="16318087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074230" y="578734"/>
            <a:ext cx="5721955" cy="705780"/>
          </a:xfrm>
        </p:spPr>
        <p:txBody>
          <a:bodyPr/>
          <a:lstStyle/>
          <a:p>
            <a:r>
              <a:rPr lang="en-US" dirty="0" smtClean="0"/>
              <a:t>Costs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074230" y="1119673"/>
            <a:ext cx="5721956" cy="4823927"/>
          </a:xfrm>
        </p:spPr>
        <p:txBody>
          <a:bodyPr>
            <a:normAutofit/>
          </a:bodyPr>
          <a:lstStyle/>
          <a:p>
            <a:pPr>
              <a:lnSpc>
                <a:spcPct val="200000"/>
              </a:lnSpc>
            </a:pPr>
            <a:r>
              <a:rPr lang="en-ZA" dirty="0"/>
              <a:t>Before lodgement, the transferring attorney issues pro forma statements.</a:t>
            </a:r>
          </a:p>
          <a:p>
            <a:pPr>
              <a:lnSpc>
                <a:spcPct val="200000"/>
              </a:lnSpc>
            </a:pPr>
            <a:r>
              <a:rPr lang="en-ZA" dirty="0"/>
              <a:t>The purchaser is responsible for paying:</a:t>
            </a:r>
          </a:p>
          <a:p>
            <a:pPr lvl="1">
              <a:lnSpc>
                <a:spcPct val="200000"/>
              </a:lnSpc>
              <a:buFont typeface="Wingdings" panose="05000000000000000000" pitchFamily="2" charset="2"/>
              <a:buChar char="ü"/>
            </a:pPr>
            <a:r>
              <a:rPr lang="en-ZA" dirty="0"/>
              <a:t>Transfer fees (determined by LSSA tariff)</a:t>
            </a:r>
          </a:p>
          <a:p>
            <a:pPr lvl="1">
              <a:lnSpc>
                <a:spcPct val="200000"/>
              </a:lnSpc>
              <a:buFont typeface="Wingdings" panose="05000000000000000000" pitchFamily="2" charset="2"/>
              <a:buChar char="ü"/>
            </a:pPr>
            <a:r>
              <a:rPr lang="en-ZA" dirty="0"/>
              <a:t>Transfer duty</a:t>
            </a:r>
          </a:p>
          <a:p>
            <a:pPr lvl="1">
              <a:lnSpc>
                <a:spcPct val="200000"/>
              </a:lnSpc>
              <a:buFont typeface="Wingdings" panose="05000000000000000000" pitchFamily="2" charset="2"/>
              <a:buChar char="ü"/>
            </a:pPr>
            <a:r>
              <a:rPr lang="en-ZA" dirty="0"/>
              <a:t>Bond costs (if applicable)</a:t>
            </a:r>
          </a:p>
          <a:p>
            <a:pPr lvl="1">
              <a:lnSpc>
                <a:spcPct val="200000"/>
              </a:lnSpc>
              <a:buFont typeface="Wingdings" panose="05000000000000000000" pitchFamily="2" charset="2"/>
              <a:buChar char="ü"/>
            </a:pPr>
            <a:r>
              <a:rPr lang="en-ZA" dirty="0"/>
              <a:t>Deeds Office fees</a:t>
            </a:r>
          </a:p>
          <a:p>
            <a:pPr lvl="1">
              <a:lnSpc>
                <a:spcPct val="200000"/>
              </a:lnSpc>
              <a:buFont typeface="Wingdings" panose="05000000000000000000" pitchFamily="2" charset="2"/>
              <a:buChar char="ü"/>
            </a:pPr>
            <a:r>
              <a:rPr lang="en-ZA" dirty="0"/>
              <a:t>Various postages and petties</a:t>
            </a:r>
          </a:p>
          <a:p>
            <a:pPr>
              <a:lnSpc>
                <a:spcPct val="200000"/>
              </a:lnSpc>
            </a:pPr>
            <a:r>
              <a:rPr lang="en-ZA" dirty="0"/>
              <a:t>Payment must be made before lodgement.</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154" r="11154"/>
          <a:stretch>
            <a:fillRect/>
          </a:stretch>
        </p:blipFill>
        <p:spPr>
          <a:xfrm>
            <a:off x="705955" y="576263"/>
            <a:ext cx="4901743" cy="4945644"/>
          </a:xfrm>
        </p:spPr>
      </p:pic>
    </p:spTree>
    <p:extLst>
      <p:ext uri="{BB962C8B-B14F-4D97-AF65-F5344CB8AC3E}">
        <p14:creationId xmlns:p14="http://schemas.microsoft.com/office/powerpoint/2010/main" val="2262574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Guarantees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5293629" cy="4649756"/>
          </a:xfrm>
        </p:spPr>
        <p:txBody>
          <a:bodyPr>
            <a:normAutofit/>
          </a:bodyPr>
          <a:lstStyle/>
          <a:p>
            <a:pPr marL="0" indent="0">
              <a:lnSpc>
                <a:spcPct val="200000"/>
              </a:lnSpc>
              <a:buNone/>
            </a:pPr>
            <a:r>
              <a:rPr lang="en-US" sz="1500" dirty="0"/>
              <a:t>In linked transactions, various guarantees are issued to secure each party’s interests:</a:t>
            </a:r>
          </a:p>
          <a:p>
            <a:pPr>
              <a:lnSpc>
                <a:spcPct val="200000"/>
              </a:lnSpc>
            </a:pPr>
            <a:r>
              <a:rPr lang="en-US" sz="1500" dirty="0"/>
              <a:t>The transferring attorney requests guarantees from the bond attorney to secure the balance of the purchase price.</a:t>
            </a:r>
          </a:p>
          <a:p>
            <a:pPr>
              <a:lnSpc>
                <a:spcPct val="200000"/>
              </a:lnSpc>
            </a:pPr>
            <a:r>
              <a:rPr lang="en-US" sz="1500" dirty="0"/>
              <a:t>The bond cancellation attorney requests guarantees from the transferring attorney to settle the existing bond before cancellation, if applicable.</a:t>
            </a:r>
          </a:p>
          <a:p>
            <a:pPr>
              <a:lnSpc>
                <a:spcPct val="200000"/>
              </a:lnSpc>
            </a:pPr>
            <a:endParaRPr lang="en-ZA" dirty="0"/>
          </a:p>
        </p:txBody>
      </p:sp>
      <p:pic>
        <p:nvPicPr>
          <p:cNvPr id="9" name="Picture Placeholder 8"/>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9" r="11579"/>
          <a:stretch>
            <a:fillRect/>
          </a:stretch>
        </p:blipFill>
        <p:spPr>
          <a:xfrm>
            <a:off x="6380480" y="576263"/>
            <a:ext cx="5415705" cy="4945644"/>
          </a:xfrm>
        </p:spPr>
      </p:pic>
    </p:spTree>
    <p:extLst>
      <p:ext uri="{BB962C8B-B14F-4D97-AF65-F5344CB8AC3E}">
        <p14:creationId xmlns:p14="http://schemas.microsoft.com/office/powerpoint/2010/main" val="330362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Lodgement</a:t>
            </a:r>
            <a:endParaRPr lang="en-ZA" sz="2400" dirty="0"/>
          </a:p>
        </p:txBody>
      </p:sp>
      <p:sp>
        <p:nvSpPr>
          <p:cNvPr id="2" name="Text Placeholder 1"/>
          <p:cNvSpPr>
            <a:spLocks noGrp="1"/>
          </p:cNvSpPr>
          <p:nvPr>
            <p:ph type="body" sz="quarter" idx="4294967295"/>
          </p:nvPr>
        </p:nvSpPr>
        <p:spPr>
          <a:xfrm>
            <a:off x="833438" y="1254677"/>
            <a:ext cx="10969786" cy="5118100"/>
          </a:xfrm>
        </p:spPr>
        <p:txBody>
          <a:bodyPr>
            <a:normAutofit/>
          </a:bodyPr>
          <a:lstStyle/>
          <a:p>
            <a:pPr>
              <a:lnSpc>
                <a:spcPct val="200000"/>
              </a:lnSpc>
            </a:pPr>
            <a:r>
              <a:rPr lang="en-US" sz="1500" dirty="0"/>
              <a:t>Once all documents are signed, certificates obtained, and finances in order, the applicable transfer documents are lodged at the Deeds Office.</a:t>
            </a:r>
          </a:p>
          <a:p>
            <a:pPr>
              <a:lnSpc>
                <a:spcPct val="200000"/>
              </a:lnSpc>
            </a:pPr>
            <a:r>
              <a:rPr lang="en-US" sz="1500" dirty="0"/>
              <a:t>The transfer, bond registration, and bond cancellation are lodged simultaneously.</a:t>
            </a:r>
          </a:p>
          <a:p>
            <a:pPr>
              <a:lnSpc>
                <a:spcPct val="200000"/>
              </a:lnSpc>
            </a:pPr>
            <a:r>
              <a:rPr lang="en-US" sz="1500" dirty="0"/>
              <a:t>The deeds are allocated a barcode for tracking purposes and then examined.</a:t>
            </a:r>
          </a:p>
          <a:p>
            <a:pPr>
              <a:lnSpc>
                <a:spcPct val="200000"/>
              </a:lnSpc>
            </a:pPr>
            <a:r>
              <a:rPr lang="en-US" sz="1500" dirty="0"/>
              <a:t>The examination process takes seven to ten working days.</a:t>
            </a:r>
          </a:p>
          <a:p>
            <a:pPr>
              <a:lnSpc>
                <a:spcPct val="200000"/>
              </a:lnSpc>
            </a:pPr>
            <a:r>
              <a:rPr lang="en-US" sz="1500" dirty="0"/>
              <a:t>On the 7</a:t>
            </a:r>
            <a:r>
              <a:rPr lang="en-US" sz="1500" baseline="30000" dirty="0"/>
              <a:t>th</a:t>
            </a:r>
            <a:r>
              <a:rPr lang="en-US" sz="1500" dirty="0"/>
              <a:t> or 10</a:t>
            </a:r>
            <a:r>
              <a:rPr lang="en-US" sz="1500" baseline="30000" dirty="0"/>
              <a:t>th</a:t>
            </a:r>
            <a:r>
              <a:rPr lang="en-US" sz="1500" dirty="0"/>
              <a:t> working day, the deeds appear in the prep room and are ‘up’ for registration.</a:t>
            </a:r>
          </a:p>
          <a:p>
            <a:pPr>
              <a:lnSpc>
                <a:spcPct val="200000"/>
              </a:lnSpc>
            </a:pPr>
            <a:r>
              <a:rPr lang="en-US" sz="1500" dirty="0"/>
              <a:t>The conveyancer has five working days to hand in for registration.</a:t>
            </a:r>
          </a:p>
        </p:txBody>
      </p:sp>
    </p:spTree>
    <p:extLst>
      <p:ext uri="{BB962C8B-B14F-4D97-AF65-F5344CB8AC3E}">
        <p14:creationId xmlns:p14="http://schemas.microsoft.com/office/powerpoint/2010/main" val="22673123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Registration</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lvl="0" indent="0">
              <a:lnSpc>
                <a:spcPct val="200000"/>
              </a:lnSpc>
              <a:buNone/>
            </a:pPr>
            <a:r>
              <a:rPr lang="en-US" sz="1500" dirty="0">
                <a:solidFill>
                  <a:srgbClr val="343741"/>
                </a:solidFill>
              </a:rPr>
              <a:t>Once handed in, the deeds appear in the execution room.</a:t>
            </a:r>
          </a:p>
          <a:p>
            <a:pPr marL="0" lvl="0" indent="0">
              <a:lnSpc>
                <a:spcPct val="200000"/>
              </a:lnSpc>
              <a:buNone/>
            </a:pPr>
            <a:r>
              <a:rPr lang="en-US" sz="1500" dirty="0">
                <a:solidFill>
                  <a:srgbClr val="343741"/>
                </a:solidFill>
              </a:rPr>
              <a:t>On registration:</a:t>
            </a:r>
          </a:p>
          <a:p>
            <a:pPr lvl="1">
              <a:lnSpc>
                <a:spcPct val="200000"/>
              </a:lnSpc>
              <a:spcBef>
                <a:spcPts val="1000"/>
              </a:spcBef>
            </a:pPr>
            <a:r>
              <a:rPr lang="en-US" sz="1500" dirty="0">
                <a:solidFill>
                  <a:srgbClr val="343741"/>
                </a:solidFill>
              </a:rPr>
              <a:t>Ownership passes from the seller to the purchaser.</a:t>
            </a:r>
          </a:p>
          <a:p>
            <a:pPr lvl="1">
              <a:lnSpc>
                <a:spcPct val="200000"/>
              </a:lnSpc>
              <a:spcBef>
                <a:spcPts val="1000"/>
              </a:spcBef>
            </a:pPr>
            <a:r>
              <a:rPr lang="en-US" sz="1500" dirty="0">
                <a:solidFill>
                  <a:srgbClr val="343741"/>
                </a:solidFill>
              </a:rPr>
              <a:t>The purchaser’s bond is registered.</a:t>
            </a:r>
          </a:p>
          <a:p>
            <a:pPr lvl="1">
              <a:lnSpc>
                <a:spcPct val="200000"/>
              </a:lnSpc>
              <a:spcBef>
                <a:spcPts val="1000"/>
              </a:spcBef>
            </a:pPr>
            <a:r>
              <a:rPr lang="en-US" sz="1500" dirty="0">
                <a:solidFill>
                  <a:srgbClr val="343741"/>
                </a:solidFill>
              </a:rPr>
              <a:t>The seller’s bond (if applicable) is cancelled.</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lvl="0" indent="0">
              <a:lnSpc>
                <a:spcPct val="200000"/>
              </a:lnSpc>
              <a:buNone/>
            </a:pPr>
            <a:r>
              <a:rPr lang="en-US" sz="1500" dirty="0">
                <a:solidFill>
                  <a:srgbClr val="343741"/>
                </a:solidFill>
              </a:rPr>
              <a:t>The conveyancer:</a:t>
            </a:r>
          </a:p>
          <a:p>
            <a:pPr lvl="1">
              <a:lnSpc>
                <a:spcPct val="200000"/>
              </a:lnSpc>
              <a:spcBef>
                <a:spcPts val="1000"/>
              </a:spcBef>
            </a:pPr>
            <a:r>
              <a:rPr lang="en-US" sz="1500" dirty="0">
                <a:solidFill>
                  <a:srgbClr val="343741"/>
                </a:solidFill>
              </a:rPr>
              <a:t>Notifies all </a:t>
            </a:r>
            <a:r>
              <a:rPr lang="en-US" sz="1500" dirty="0" smtClean="0">
                <a:solidFill>
                  <a:srgbClr val="343741"/>
                </a:solidFill>
              </a:rPr>
              <a:t>parties of registration.</a:t>
            </a:r>
            <a:endParaRPr lang="en-US" sz="1500" dirty="0">
              <a:solidFill>
                <a:srgbClr val="343741"/>
              </a:solidFill>
            </a:endParaRPr>
          </a:p>
          <a:p>
            <a:pPr lvl="1">
              <a:lnSpc>
                <a:spcPct val="200000"/>
              </a:lnSpc>
              <a:spcBef>
                <a:spcPts val="1000"/>
              </a:spcBef>
            </a:pPr>
            <a:r>
              <a:rPr lang="en-US" sz="1500" dirty="0">
                <a:solidFill>
                  <a:srgbClr val="343741"/>
                </a:solidFill>
              </a:rPr>
              <a:t>Pays the proceeds of the sale to the seller (after deducting costs).</a:t>
            </a:r>
          </a:p>
          <a:p>
            <a:pPr lvl="1">
              <a:lnSpc>
                <a:spcPct val="200000"/>
              </a:lnSpc>
              <a:spcBef>
                <a:spcPts val="1000"/>
              </a:spcBef>
            </a:pPr>
            <a:r>
              <a:rPr lang="en-US" sz="1500" dirty="0">
                <a:solidFill>
                  <a:srgbClr val="343741"/>
                </a:solidFill>
              </a:rPr>
              <a:t>Pays the estate agent’s commission</a:t>
            </a:r>
            <a:r>
              <a:rPr lang="en-US" sz="1500" dirty="0" smtClean="0">
                <a:solidFill>
                  <a:srgbClr val="343741"/>
                </a:solidFill>
              </a:rPr>
              <a:t>.</a:t>
            </a:r>
          </a:p>
          <a:p>
            <a:pPr lvl="0">
              <a:lnSpc>
                <a:spcPct val="200000"/>
              </a:lnSpc>
            </a:pPr>
            <a:endParaRPr lang="en-ZA" b="1" dirty="0"/>
          </a:p>
        </p:txBody>
      </p:sp>
    </p:spTree>
    <p:extLst>
      <p:ext uri="{BB962C8B-B14F-4D97-AF65-F5344CB8AC3E}">
        <p14:creationId xmlns:p14="http://schemas.microsoft.com/office/powerpoint/2010/main" val="1487445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62C2260-7F3B-3635-B782-CA70E0EAE0C8}"/>
              </a:ext>
            </a:extLst>
          </p:cNvPr>
          <p:cNvGrpSpPr/>
          <p:nvPr/>
        </p:nvGrpSpPr>
        <p:grpSpPr>
          <a:xfrm>
            <a:off x="805554" y="529166"/>
            <a:ext cx="10640876" cy="5417621"/>
            <a:chOff x="1132828" y="1279017"/>
            <a:chExt cx="10640876" cy="5417621"/>
          </a:xfrm>
        </p:grpSpPr>
        <p:sp>
          <p:nvSpPr>
            <p:cNvPr id="4" name="AutoShape 42">
              <a:extLst>
                <a:ext uri="{FF2B5EF4-FFF2-40B4-BE49-F238E27FC236}">
                  <a16:creationId xmlns:a16="http://schemas.microsoft.com/office/drawing/2014/main" id="{42EEEF93-A836-BCA6-3797-92E5A8263193}"/>
                </a:ext>
              </a:extLst>
            </p:cNvPr>
            <p:cNvSpPr>
              <a:spLocks noChangeArrowheads="1"/>
            </p:cNvSpPr>
            <p:nvPr/>
          </p:nvSpPr>
          <p:spPr bwMode="auto">
            <a:xfrm>
              <a:off x="4114100" y="2717055"/>
              <a:ext cx="1800000" cy="1080000"/>
            </a:xfrm>
            <a:prstGeom prst="flowChartProcess">
              <a:avLst/>
            </a:prstGeom>
            <a:solidFill>
              <a:schemeClr val="tx2">
                <a:alpha val="32156"/>
              </a:schemeClr>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Rejected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Deeds</a:t>
              </a:r>
            </a:p>
          </p:txBody>
        </p:sp>
        <p:sp>
          <p:nvSpPr>
            <p:cNvPr id="5" name="AutoShape 31">
              <a:extLst>
                <a:ext uri="{FF2B5EF4-FFF2-40B4-BE49-F238E27FC236}">
                  <a16:creationId xmlns:a16="http://schemas.microsoft.com/office/drawing/2014/main" id="{C263477F-00F7-C8D8-3DCB-92C4C00F58FB}"/>
                </a:ext>
              </a:extLst>
            </p:cNvPr>
            <p:cNvSpPr>
              <a:spLocks noChangeArrowheads="1"/>
            </p:cNvSpPr>
            <p:nvPr/>
          </p:nvSpPr>
          <p:spPr bwMode="auto">
            <a:xfrm>
              <a:off x="1147824" y="1279017"/>
              <a:ext cx="1800000" cy="1080000"/>
            </a:xfrm>
            <a:prstGeom prst="flowChartProcess">
              <a:avLst/>
            </a:prstGeom>
            <a:solidFill>
              <a:srgbClr val="C0C0C0"/>
            </a:solidFill>
            <a:ln w="3175">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Lodgement</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6" name="AutoShape 33">
              <a:extLst>
                <a:ext uri="{FF2B5EF4-FFF2-40B4-BE49-F238E27FC236}">
                  <a16:creationId xmlns:a16="http://schemas.microsoft.com/office/drawing/2014/main" id="{1A010197-8915-9539-2EB1-DF9D33E31923}"/>
                </a:ext>
              </a:extLst>
            </p:cNvPr>
            <p:cNvSpPr>
              <a:spLocks noChangeArrowheads="1"/>
            </p:cNvSpPr>
            <p:nvPr/>
          </p:nvSpPr>
          <p:spPr bwMode="auto">
            <a:xfrm>
              <a:off x="4089018" y="1279017"/>
              <a:ext cx="1800000" cy="10795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43741"/>
                  </a:solidFill>
                  <a:effectLst/>
                  <a:uLnTx/>
                  <a:uFillTx/>
                  <a:latin typeface="+mj-lt"/>
                  <a:ea typeface="+mn-ea"/>
                  <a:cs typeface="+mn-cs"/>
                </a:rPr>
                <a:t>Day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Lodgement</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 data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343741"/>
                  </a:solidFill>
                  <a:effectLst/>
                  <a:uLnTx/>
                  <a:uFillTx/>
                  <a:latin typeface="+mj-lt"/>
                  <a:ea typeface="+mn-ea"/>
                  <a:cs typeface="+mn-cs"/>
                </a:rPr>
                <a:t>&amp;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343741"/>
                  </a:solidFill>
                  <a:latin typeface="+mj-lt"/>
                </a:rPr>
                <a:t>w</a:t>
              </a: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ork</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 distribution</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7" name="AutoShape 34">
              <a:extLst>
                <a:ext uri="{FF2B5EF4-FFF2-40B4-BE49-F238E27FC236}">
                  <a16:creationId xmlns:a16="http://schemas.microsoft.com/office/drawing/2014/main" id="{619D0E90-1B12-9AC7-8425-27DE68A7F115}"/>
                </a:ext>
              </a:extLst>
            </p:cNvPr>
            <p:cNvSpPr>
              <a:spLocks noChangeArrowheads="1"/>
            </p:cNvSpPr>
            <p:nvPr/>
          </p:nvSpPr>
          <p:spPr bwMode="auto">
            <a:xfrm>
              <a:off x="7030212" y="1279017"/>
              <a:ext cx="1800000" cy="10800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43741"/>
                  </a:solidFill>
                  <a:effectLst/>
                  <a:uLnTx/>
                  <a:uFillTx/>
                  <a:latin typeface="+mj-lt"/>
                  <a:ea typeface="+mn-ea"/>
                  <a:cs typeface="+mn-cs"/>
                </a:rPr>
                <a:t>Day 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343741"/>
                  </a:solidFill>
                  <a:effectLst/>
                  <a:uLnTx/>
                  <a:uFillTx/>
                  <a:latin typeface="+mj-lt"/>
                  <a:ea typeface="+mn-ea"/>
                  <a:cs typeface="+mn-cs"/>
                </a:rPr>
                <a:t>1</a:t>
              </a:r>
              <a:r>
                <a:rPr kumimoji="0" lang="en-US" sz="1600" b="0" i="0" u="none" strike="noStrike" kern="1200" cap="none" spc="0" normalizeH="0" baseline="30000" noProof="0" dirty="0" smtClean="0">
                  <a:ln>
                    <a:noFill/>
                  </a:ln>
                  <a:solidFill>
                    <a:srgbClr val="343741"/>
                  </a:solidFill>
                  <a:effectLst/>
                  <a:uLnTx/>
                  <a:uFillTx/>
                  <a:latin typeface="+mj-lt"/>
                  <a:ea typeface="+mn-ea"/>
                  <a:cs typeface="+mn-cs"/>
                </a:rPr>
                <a:t>st</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 </a:t>
              </a:r>
              <a:r>
                <a:rPr lang="en-US" sz="1600" noProof="0" dirty="0">
                  <a:solidFill>
                    <a:srgbClr val="343741"/>
                  </a:solidFill>
                  <a:latin typeface="+mj-lt"/>
                </a:rPr>
                <a:t>e</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xamination</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8" name="AutoShape 35">
              <a:extLst>
                <a:ext uri="{FF2B5EF4-FFF2-40B4-BE49-F238E27FC236}">
                  <a16:creationId xmlns:a16="http://schemas.microsoft.com/office/drawing/2014/main" id="{A7D53B38-A3DD-216A-2B00-9B803AACE3D4}"/>
                </a:ext>
              </a:extLst>
            </p:cNvPr>
            <p:cNvSpPr>
              <a:spLocks noChangeArrowheads="1"/>
            </p:cNvSpPr>
            <p:nvPr/>
          </p:nvSpPr>
          <p:spPr bwMode="auto">
            <a:xfrm>
              <a:off x="9971407" y="1296783"/>
              <a:ext cx="1800000" cy="10800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43741"/>
                  </a:solidFill>
                  <a:effectLst/>
                  <a:uLnTx/>
                  <a:uFillTx/>
                  <a:latin typeface="+mj-lt"/>
                  <a:ea typeface="+mn-ea"/>
                  <a:cs typeface="+mn-cs"/>
                </a:rPr>
                <a:t>Day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Work </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distribution</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9" name="AutoShape 37">
              <a:extLst>
                <a:ext uri="{FF2B5EF4-FFF2-40B4-BE49-F238E27FC236}">
                  <a16:creationId xmlns:a16="http://schemas.microsoft.com/office/drawing/2014/main" id="{428D5F27-8F2A-67D1-B579-16298EAF5356}"/>
                </a:ext>
              </a:extLst>
            </p:cNvPr>
            <p:cNvSpPr>
              <a:spLocks noChangeArrowheads="1"/>
            </p:cNvSpPr>
            <p:nvPr/>
          </p:nvSpPr>
          <p:spPr bwMode="auto">
            <a:xfrm>
              <a:off x="1147824" y="2717055"/>
              <a:ext cx="1800000" cy="1080000"/>
            </a:xfrm>
            <a:prstGeom prst="flowChartProcess">
              <a:avLst/>
            </a:prstGeom>
            <a:solidFill>
              <a:srgbClr val="C0C0C0"/>
            </a:solidFill>
            <a:ln w="3175">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43741"/>
                  </a:solidFill>
                  <a:effectLst/>
                  <a:uLnTx/>
                  <a:uFillTx/>
                  <a:latin typeface="+mj-lt"/>
                  <a:ea typeface="+mn-ea"/>
                  <a:cs typeface="+mn-cs"/>
                </a:rPr>
                <a:t>Day 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343741"/>
                  </a:solidFill>
                  <a:effectLst/>
                  <a:uLnTx/>
                  <a:uFillTx/>
                  <a:latin typeface="+mj-lt"/>
                  <a:ea typeface="+mn-ea"/>
                  <a:cs typeface="+mn-cs"/>
                </a:rPr>
                <a:t>Delivery of </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343741"/>
                  </a:solidFill>
                  <a:latin typeface="+mj-lt"/>
                </a:rPr>
                <a:t>r</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ejected</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343741"/>
                  </a:solidFill>
                  <a:latin typeface="+mj-lt"/>
                </a:rPr>
                <a:t>d</a:t>
              </a: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eeds</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10" name="AutoShape 39">
              <a:extLst>
                <a:ext uri="{FF2B5EF4-FFF2-40B4-BE49-F238E27FC236}">
                  <a16:creationId xmlns:a16="http://schemas.microsoft.com/office/drawing/2014/main" id="{51B767B0-99D4-FEF9-61E0-3CDA58020AF8}"/>
                </a:ext>
              </a:extLst>
            </p:cNvPr>
            <p:cNvSpPr>
              <a:spLocks noChangeArrowheads="1"/>
            </p:cNvSpPr>
            <p:nvPr/>
          </p:nvSpPr>
          <p:spPr bwMode="auto">
            <a:xfrm>
              <a:off x="6997678" y="2717055"/>
              <a:ext cx="1800000" cy="10800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43741"/>
                  </a:solidFill>
                  <a:effectLst/>
                  <a:uLnTx/>
                  <a:uFillTx/>
                  <a:latin typeface="+mj-lt"/>
                  <a:ea typeface="+mn-ea"/>
                  <a:cs typeface="+mn-cs"/>
                </a:rPr>
                <a:t>Day 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3</a:t>
              </a:r>
              <a:r>
                <a:rPr kumimoji="0" lang="en-US" sz="1600" b="0" i="0" u="none" strike="noStrike" kern="1200" cap="none" spc="0" normalizeH="0" baseline="30000" noProof="0" dirty="0">
                  <a:ln>
                    <a:noFill/>
                  </a:ln>
                  <a:solidFill>
                    <a:srgbClr val="343741"/>
                  </a:solidFill>
                  <a:effectLst/>
                  <a:uLnTx/>
                  <a:uFillTx/>
                  <a:latin typeface="+mj-lt"/>
                  <a:ea typeface="+mn-ea"/>
                  <a:cs typeface="+mn-cs"/>
                </a:rPr>
                <a:t>rd</a:t>
              </a:r>
              <a:r>
                <a:rPr kumimoji="0" lang="en-US" sz="1600" b="0" i="0" u="none" strike="noStrike" kern="1200" cap="none" spc="0" normalizeH="0" baseline="0" noProof="0" dirty="0">
                  <a:ln>
                    <a:noFill/>
                  </a:ln>
                  <a:solidFill>
                    <a:srgbClr val="343741"/>
                  </a:solidFill>
                  <a:effectLst/>
                  <a:uLnTx/>
                  <a:uFillTx/>
                  <a:latin typeface="+mj-lt"/>
                  <a:ea typeface="+mn-ea"/>
                  <a:cs typeface="+mn-cs"/>
                </a:rPr>
                <a:t> </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examination</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11" name="AutoShape 40">
              <a:extLst>
                <a:ext uri="{FF2B5EF4-FFF2-40B4-BE49-F238E27FC236}">
                  <a16:creationId xmlns:a16="http://schemas.microsoft.com/office/drawing/2014/main" id="{C532D91A-3F13-F0BC-34A1-7B3A8D9D611E}"/>
                </a:ext>
              </a:extLst>
            </p:cNvPr>
            <p:cNvSpPr>
              <a:spLocks noChangeArrowheads="1"/>
            </p:cNvSpPr>
            <p:nvPr/>
          </p:nvSpPr>
          <p:spPr bwMode="auto">
            <a:xfrm>
              <a:off x="9971407" y="2717055"/>
              <a:ext cx="1800000" cy="10800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43741"/>
                  </a:solidFill>
                  <a:effectLst/>
                  <a:uLnTx/>
                  <a:uFillTx/>
                  <a:latin typeface="+mj-lt"/>
                  <a:ea typeface="+mn-ea"/>
                  <a:cs typeface="+mn-cs"/>
                </a:rPr>
                <a:t>Day 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2</a:t>
              </a:r>
              <a:r>
                <a:rPr kumimoji="0" lang="en-US" sz="1600" b="0" i="0" u="none" strike="noStrike" kern="1200" cap="none" spc="0" normalizeH="0" baseline="30000" noProof="0" dirty="0">
                  <a:ln>
                    <a:noFill/>
                  </a:ln>
                  <a:solidFill>
                    <a:srgbClr val="343741"/>
                  </a:solidFill>
                  <a:effectLst/>
                  <a:uLnTx/>
                  <a:uFillTx/>
                  <a:latin typeface="+mj-lt"/>
                  <a:ea typeface="+mn-ea"/>
                  <a:cs typeface="+mn-cs"/>
                </a:rPr>
                <a:t>nd</a:t>
              </a:r>
              <a:r>
                <a:rPr kumimoji="0" lang="en-US" sz="1600" b="0" i="0" u="none" strike="noStrike" kern="1200" cap="none" spc="0" normalizeH="0" baseline="0" noProof="0" dirty="0">
                  <a:ln>
                    <a:noFill/>
                  </a:ln>
                  <a:solidFill>
                    <a:srgbClr val="343741"/>
                  </a:solidFill>
                  <a:effectLst/>
                  <a:uLnTx/>
                  <a:uFillTx/>
                  <a:latin typeface="+mj-lt"/>
                  <a:ea typeface="+mn-ea"/>
                  <a:cs typeface="+mn-cs"/>
                </a:rPr>
                <a:t> </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examination</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12" name="AutoShape 41">
              <a:extLst>
                <a:ext uri="{FF2B5EF4-FFF2-40B4-BE49-F238E27FC236}">
                  <a16:creationId xmlns:a16="http://schemas.microsoft.com/office/drawing/2014/main" id="{9829557E-FF85-B304-5D2E-9581E46B24EF}"/>
                </a:ext>
              </a:extLst>
            </p:cNvPr>
            <p:cNvSpPr>
              <a:spLocks noChangeArrowheads="1"/>
            </p:cNvSpPr>
            <p:nvPr/>
          </p:nvSpPr>
          <p:spPr bwMode="auto">
            <a:xfrm>
              <a:off x="9973704" y="4155093"/>
              <a:ext cx="1800000" cy="10800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343741"/>
                  </a:solidFill>
                  <a:effectLst/>
                  <a:uLnTx/>
                  <a:uFillTx/>
                  <a:latin typeface="+mj-lt"/>
                  <a:ea typeface="+mn-ea"/>
                  <a:cs typeface="+mn-cs"/>
                </a:rPr>
                <a:t>Days 6–10</a:t>
              </a:r>
              <a:endParaRPr kumimoji="0" lang="en-US" sz="1600" b="1" i="0" u="none" strike="noStrike" kern="1200" cap="none" spc="0" normalizeH="0" baseline="0" noProof="0" dirty="0">
                <a:ln>
                  <a:noFill/>
                </a:ln>
                <a:solidFill>
                  <a:srgbClr val="343741"/>
                </a:solidFill>
                <a:effectLst/>
                <a:uLnTx/>
                <a:uFillTx/>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Prep </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room</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13" name="AutoShape 42">
              <a:extLst>
                <a:ext uri="{FF2B5EF4-FFF2-40B4-BE49-F238E27FC236}">
                  <a16:creationId xmlns:a16="http://schemas.microsoft.com/office/drawing/2014/main" id="{CEAB533B-6F09-1F8C-D44E-1C752825CDD9}"/>
                </a:ext>
              </a:extLst>
            </p:cNvPr>
            <p:cNvSpPr>
              <a:spLocks noChangeArrowheads="1"/>
            </p:cNvSpPr>
            <p:nvPr/>
          </p:nvSpPr>
          <p:spPr bwMode="auto">
            <a:xfrm>
              <a:off x="6997678" y="4129031"/>
              <a:ext cx="1800000" cy="1080000"/>
            </a:xfrm>
            <a:prstGeom prst="flowChartProcess">
              <a:avLst/>
            </a:prstGeom>
            <a:solidFill>
              <a:srgbClr val="9D2235">
                <a:alpha val="32156"/>
              </a:srgbClr>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Passed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343741"/>
                  </a:solidFill>
                  <a:latin typeface="+mj-lt"/>
                </a:rPr>
                <a:t>d</a:t>
              </a: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eeds</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14" name="AutoShape 44">
              <a:extLst>
                <a:ext uri="{FF2B5EF4-FFF2-40B4-BE49-F238E27FC236}">
                  <a16:creationId xmlns:a16="http://schemas.microsoft.com/office/drawing/2014/main" id="{7D640406-EBEB-687C-2D0D-06D7DC0EAC9C}"/>
                </a:ext>
              </a:extLst>
            </p:cNvPr>
            <p:cNvSpPr>
              <a:spLocks noChangeArrowheads="1"/>
            </p:cNvSpPr>
            <p:nvPr/>
          </p:nvSpPr>
          <p:spPr bwMode="auto">
            <a:xfrm>
              <a:off x="1132828" y="4137327"/>
              <a:ext cx="1800000" cy="1080000"/>
            </a:xfrm>
            <a:prstGeom prst="flowChartProcess">
              <a:avLst/>
            </a:prstGeom>
            <a:solidFill>
              <a:srgbClr val="343741">
                <a:alpha val="81000"/>
              </a:srgbClr>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mj-lt"/>
                  <a:ea typeface="+mn-ea"/>
                  <a:cs typeface="+mn-cs"/>
                </a:rPr>
                <a:t>Delivery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FFFFFF"/>
                  </a:solidFill>
                  <a:latin typeface="+mj-lt"/>
                </a:rPr>
                <a:t>c</a:t>
              </a:r>
              <a:r>
                <a:rPr kumimoji="0" lang="en-US" sz="1600" b="1" i="0" u="none" strike="noStrike" kern="1200" cap="none" spc="0" normalizeH="0" baseline="0" noProof="0" dirty="0" err="1" smtClean="0">
                  <a:ln>
                    <a:noFill/>
                  </a:ln>
                  <a:solidFill>
                    <a:srgbClr val="FFFFFF"/>
                  </a:solidFill>
                  <a:effectLst/>
                  <a:uLnTx/>
                  <a:uFillTx/>
                  <a:latin typeface="+mj-lt"/>
                  <a:ea typeface="+mn-ea"/>
                  <a:cs typeface="+mn-cs"/>
                </a:rPr>
                <a:t>ounter</a:t>
              </a:r>
              <a:endParaRPr kumimoji="0" lang="en-US" sz="1600" b="1" i="0" u="none" strike="noStrike" kern="1200" cap="none" spc="0" normalizeH="0" baseline="0" noProof="0" dirty="0">
                <a:ln>
                  <a:noFill/>
                </a:ln>
                <a:solidFill>
                  <a:srgbClr val="FFFFFF"/>
                </a:solidFill>
                <a:effectLst/>
                <a:uLnTx/>
                <a:uFillTx/>
                <a:latin typeface="+mj-lt"/>
                <a:ea typeface="+mn-ea"/>
                <a:cs typeface="+mn-cs"/>
              </a:endParaRPr>
            </a:p>
          </p:txBody>
        </p:sp>
        <p:sp>
          <p:nvSpPr>
            <p:cNvPr id="15" name="AutoShape 45">
              <a:extLst>
                <a:ext uri="{FF2B5EF4-FFF2-40B4-BE49-F238E27FC236}">
                  <a16:creationId xmlns:a16="http://schemas.microsoft.com/office/drawing/2014/main" id="{2E283EE8-ACF2-E170-ED86-5CAFF2115DD7}"/>
                </a:ext>
              </a:extLst>
            </p:cNvPr>
            <p:cNvSpPr>
              <a:spLocks noChangeArrowheads="1"/>
            </p:cNvSpPr>
            <p:nvPr/>
          </p:nvSpPr>
          <p:spPr bwMode="auto">
            <a:xfrm>
              <a:off x="1132828" y="5566483"/>
              <a:ext cx="1800000" cy="10800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43741"/>
                  </a:solidFill>
                  <a:effectLst/>
                  <a:uLnTx/>
                  <a:uFillTx/>
                  <a:latin typeface="+mj-lt"/>
                  <a:ea typeface="+mn-ea"/>
                  <a:cs typeface="+mn-cs"/>
                </a:rPr>
                <a:t>Day 16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Delivery of</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343741"/>
                  </a:solidFill>
                  <a:latin typeface="+mj-lt"/>
                </a:rPr>
                <a:t>d</a:t>
              </a: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eeds</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16" name="AutoShape 46">
              <a:extLst>
                <a:ext uri="{FF2B5EF4-FFF2-40B4-BE49-F238E27FC236}">
                  <a16:creationId xmlns:a16="http://schemas.microsoft.com/office/drawing/2014/main" id="{1B981C13-DEAD-B48B-966F-C30B5B7328B6}"/>
                </a:ext>
              </a:extLst>
            </p:cNvPr>
            <p:cNvSpPr>
              <a:spLocks noChangeArrowheads="1"/>
            </p:cNvSpPr>
            <p:nvPr/>
          </p:nvSpPr>
          <p:spPr bwMode="auto">
            <a:xfrm>
              <a:off x="5552118" y="5608465"/>
              <a:ext cx="1800000" cy="10800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43741"/>
                  </a:solidFill>
                  <a:effectLst/>
                  <a:uLnTx/>
                  <a:uFillTx/>
                  <a:latin typeface="+mj-lt"/>
                  <a:ea typeface="+mn-ea"/>
                  <a:cs typeface="+mn-cs"/>
                </a:rPr>
                <a:t>Day 13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Data </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capture</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17" name="AutoShape 47">
              <a:extLst>
                <a:ext uri="{FF2B5EF4-FFF2-40B4-BE49-F238E27FC236}">
                  <a16:creationId xmlns:a16="http://schemas.microsoft.com/office/drawing/2014/main" id="{04538AC0-3394-9F52-366C-E6248889BF09}"/>
                </a:ext>
              </a:extLst>
            </p:cNvPr>
            <p:cNvSpPr>
              <a:spLocks noChangeArrowheads="1"/>
            </p:cNvSpPr>
            <p:nvPr/>
          </p:nvSpPr>
          <p:spPr bwMode="auto">
            <a:xfrm>
              <a:off x="7761763" y="5616638"/>
              <a:ext cx="1800000" cy="10800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43741"/>
                  </a:solidFill>
                  <a:effectLst/>
                  <a:uLnTx/>
                  <a:uFillTx/>
                  <a:latin typeface="+mj-lt"/>
                  <a:ea typeface="+mn-ea"/>
                  <a:cs typeface="+mn-cs"/>
                </a:rPr>
                <a:t>Day 12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Final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343741"/>
                  </a:solidFill>
                  <a:latin typeface="+mj-lt"/>
                </a:rPr>
                <a:t>c</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heck </a:t>
              </a:r>
              <a:r>
                <a:rPr kumimoji="0" lang="en-US" sz="1600" b="0" i="0" u="none" strike="noStrike" kern="1200" cap="none" spc="0" normalizeH="0" baseline="0" noProof="0" dirty="0">
                  <a:ln>
                    <a:noFill/>
                  </a:ln>
                  <a:solidFill>
                    <a:srgbClr val="343741"/>
                  </a:solidFill>
                  <a:effectLst/>
                  <a:uLnTx/>
                  <a:uFillTx/>
                  <a:latin typeface="+mj-lt"/>
                  <a:ea typeface="+mn-ea"/>
                  <a:cs typeface="+mn-cs"/>
                </a:rPr>
                <a:t>&amp;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343741"/>
                  </a:solidFill>
                  <a:latin typeface="+mj-lt"/>
                </a:rPr>
                <a:t>c</a:t>
              </a: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urrent</a:t>
              </a:r>
              <a:r>
                <a:rPr kumimoji="0" lang="en-US" sz="1600" b="0" i="0" u="none" strike="noStrike" kern="1200" cap="none" spc="0" normalizeH="0" baseline="0" noProof="0" dirty="0" smtClean="0">
                  <a:ln>
                    <a:noFill/>
                  </a:ln>
                  <a:solidFill>
                    <a:srgbClr val="343741"/>
                  </a:solidFill>
                  <a:effectLst/>
                  <a:uLnTx/>
                  <a:uFillTx/>
                  <a:latin typeface="+mj-lt"/>
                  <a:ea typeface="+mn-ea"/>
                  <a:cs typeface="+mn-cs"/>
                </a:rPr>
                <a:t> </a:t>
              </a:r>
              <a:r>
                <a:rPr lang="en-US" sz="1600" dirty="0">
                  <a:solidFill>
                    <a:srgbClr val="343741"/>
                  </a:solidFill>
                  <a:latin typeface="+mj-lt"/>
                </a:rPr>
                <a:t>r</a:t>
              </a: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egister</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18" name="AutoShape 48">
              <a:extLst>
                <a:ext uri="{FF2B5EF4-FFF2-40B4-BE49-F238E27FC236}">
                  <a16:creationId xmlns:a16="http://schemas.microsoft.com/office/drawing/2014/main" id="{65633D1F-DEE6-9B23-D8D2-8D72FADC133B}"/>
                </a:ext>
              </a:extLst>
            </p:cNvPr>
            <p:cNvSpPr>
              <a:spLocks noChangeArrowheads="1"/>
            </p:cNvSpPr>
            <p:nvPr/>
          </p:nvSpPr>
          <p:spPr bwMode="auto">
            <a:xfrm>
              <a:off x="9971407" y="5582865"/>
              <a:ext cx="1800000" cy="1080000"/>
            </a:xfrm>
            <a:prstGeom prst="flowChartProcess">
              <a:avLst/>
            </a:prstGeom>
            <a:solidFill>
              <a:schemeClr val="accent2">
                <a:lumMod val="60000"/>
                <a:lumOff val="40000"/>
              </a:schemeClr>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343741"/>
                  </a:solidFill>
                  <a:effectLst/>
                  <a:uLnTx/>
                  <a:uFillTx/>
                  <a:latin typeface="+mj-lt"/>
                  <a:ea typeface="+mn-ea"/>
                  <a:cs typeface="+mn-cs"/>
                </a:rPr>
                <a:t>Days 10—11</a:t>
              </a:r>
              <a:endParaRPr kumimoji="0" lang="en-US" sz="1600" b="1" i="0" u="none" strike="noStrike" kern="1200" cap="none" spc="0" normalizeH="0" baseline="0" noProof="0" dirty="0">
                <a:ln>
                  <a:noFill/>
                </a:ln>
                <a:solidFill>
                  <a:srgbClr val="343741"/>
                </a:solidFill>
                <a:effectLst/>
                <a:uLnTx/>
                <a:uFillTx/>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Registration &amp;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rgbClr val="343741"/>
                  </a:solidFill>
                  <a:latin typeface="+mj-lt"/>
                </a:rPr>
                <a:t>n</a:t>
              </a: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umbering</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343741"/>
                  </a:solidFill>
                  <a:latin typeface="+mj-lt"/>
                </a:rPr>
                <a:t>e</a:t>
              </a: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mbossing</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sp>
          <p:nvSpPr>
            <p:cNvPr id="19" name="AutoShape 49">
              <a:extLst>
                <a:ext uri="{FF2B5EF4-FFF2-40B4-BE49-F238E27FC236}">
                  <a16:creationId xmlns:a16="http://schemas.microsoft.com/office/drawing/2014/main" id="{A39D6E70-0EC6-67FB-499B-E415B5CC5C86}"/>
                </a:ext>
              </a:extLst>
            </p:cNvPr>
            <p:cNvSpPr>
              <a:spLocks noChangeArrowheads="1"/>
            </p:cNvSpPr>
            <p:nvPr/>
          </p:nvSpPr>
          <p:spPr bwMode="auto">
            <a:xfrm>
              <a:off x="3342473" y="5616638"/>
              <a:ext cx="1800000" cy="1080000"/>
            </a:xfrm>
            <a:prstGeom prst="flowChartProcess">
              <a:avLst/>
            </a:prstGeom>
            <a:solidFill>
              <a:srgbClr val="C0C0C0"/>
            </a:solidFill>
            <a:ln w="6350">
              <a:noFill/>
              <a:miter lim="800000"/>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343741"/>
                  </a:solidFill>
                  <a:effectLst/>
                  <a:uLnTx/>
                  <a:uFillTx/>
                  <a:latin typeface="+mj-lt"/>
                  <a:ea typeface="+mn-ea"/>
                  <a:cs typeface="+mn-cs"/>
                </a:rPr>
                <a:t>Days 14—15</a:t>
              </a:r>
              <a:endParaRPr kumimoji="0" lang="en-US" sz="1600" b="1" i="0" u="none" strike="noStrike" kern="1200" cap="none" spc="0" normalizeH="0" baseline="0" noProof="0" dirty="0">
                <a:ln>
                  <a:noFill/>
                </a:ln>
                <a:solidFill>
                  <a:srgbClr val="343741"/>
                </a:solidFill>
                <a:effectLst/>
                <a:uLnTx/>
                <a:uFillTx/>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43741"/>
                  </a:solidFill>
                  <a:effectLst/>
                  <a:uLnTx/>
                  <a:uFillTx/>
                  <a:latin typeface="+mj-lt"/>
                  <a:ea typeface="+mn-ea"/>
                  <a:cs typeface="+mn-cs"/>
                </a:rPr>
                <a:t>Microfilming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343741"/>
                  </a:solidFill>
                  <a:latin typeface="+mj-lt"/>
                </a:rPr>
                <a:t>v</a:t>
              </a:r>
              <a:r>
                <a:rPr kumimoji="0" lang="en-US" sz="1600" b="0" i="0" u="none" strike="noStrike" kern="1200" cap="none" spc="0" normalizeH="0" baseline="0" noProof="0" dirty="0" err="1" smtClean="0">
                  <a:ln>
                    <a:noFill/>
                  </a:ln>
                  <a:solidFill>
                    <a:srgbClr val="343741"/>
                  </a:solidFill>
                  <a:effectLst/>
                  <a:uLnTx/>
                  <a:uFillTx/>
                  <a:latin typeface="+mj-lt"/>
                  <a:ea typeface="+mn-ea"/>
                  <a:cs typeface="+mn-cs"/>
                </a:rPr>
                <a:t>erification</a:t>
              </a:r>
              <a:endParaRPr kumimoji="0" lang="en-US" sz="1600" b="0" i="0" u="none" strike="noStrike" kern="1200" cap="none" spc="0" normalizeH="0" baseline="0" noProof="0" dirty="0">
                <a:ln>
                  <a:noFill/>
                </a:ln>
                <a:solidFill>
                  <a:srgbClr val="343741"/>
                </a:solidFill>
                <a:effectLst/>
                <a:uLnTx/>
                <a:uFillTx/>
                <a:latin typeface="+mj-lt"/>
                <a:ea typeface="+mn-ea"/>
                <a:cs typeface="+mn-cs"/>
              </a:endParaRPr>
            </a:p>
          </p:txBody>
        </p:sp>
        <p:cxnSp>
          <p:nvCxnSpPr>
            <p:cNvPr id="20" name="Straight Arrow Connector 19">
              <a:extLst>
                <a:ext uri="{FF2B5EF4-FFF2-40B4-BE49-F238E27FC236}">
                  <a16:creationId xmlns:a16="http://schemas.microsoft.com/office/drawing/2014/main" id="{B44E570D-D358-1011-ABE0-2EAB462A4A44}"/>
                </a:ext>
              </a:extLst>
            </p:cNvPr>
            <p:cNvCxnSpPr>
              <a:stCxn id="5" idx="3"/>
              <a:endCxn id="6" idx="1"/>
            </p:cNvCxnSpPr>
            <p:nvPr/>
          </p:nvCxnSpPr>
          <p:spPr>
            <a:xfrm flipV="1">
              <a:off x="2947824" y="1818767"/>
              <a:ext cx="1141194" cy="25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4607B695-D988-008E-20F5-8F02DE9A7EC4}"/>
                </a:ext>
              </a:extLst>
            </p:cNvPr>
            <p:cNvCxnSpPr/>
            <p:nvPr/>
          </p:nvCxnSpPr>
          <p:spPr>
            <a:xfrm flipV="1">
              <a:off x="5914100" y="1784770"/>
              <a:ext cx="1141194" cy="25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DA78E3D8-7D1F-41ED-F697-DC3975782490}"/>
                </a:ext>
              </a:extLst>
            </p:cNvPr>
            <p:cNvCxnSpPr/>
            <p:nvPr/>
          </p:nvCxnSpPr>
          <p:spPr>
            <a:xfrm flipV="1">
              <a:off x="8830212" y="1802042"/>
              <a:ext cx="1141194" cy="25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6D22628-CE23-0D83-AD67-32CA04C65A6C}"/>
                </a:ext>
              </a:extLst>
            </p:cNvPr>
            <p:cNvCxnSpPr>
              <a:cxnSpLocks/>
              <a:endCxn id="11" idx="0"/>
            </p:cNvCxnSpPr>
            <p:nvPr/>
          </p:nvCxnSpPr>
          <p:spPr>
            <a:xfrm>
              <a:off x="10871407" y="2376783"/>
              <a:ext cx="0" cy="340272"/>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23545FA7-520C-45AC-5FBE-4C4C017BFA3E}"/>
                </a:ext>
              </a:extLst>
            </p:cNvPr>
            <p:cNvCxnSpPr>
              <a:cxnSpLocks/>
              <a:stCxn id="11" idx="1"/>
              <a:endCxn id="10" idx="3"/>
            </p:cNvCxnSpPr>
            <p:nvPr/>
          </p:nvCxnSpPr>
          <p:spPr>
            <a:xfrm flipH="1">
              <a:off x="8797678" y="3257055"/>
              <a:ext cx="1173729" cy="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FBEB012D-AFA0-8041-1647-D8C452E32A5D}"/>
                </a:ext>
              </a:extLst>
            </p:cNvPr>
            <p:cNvCxnSpPr>
              <a:cxnSpLocks/>
            </p:cNvCxnSpPr>
            <p:nvPr/>
          </p:nvCxnSpPr>
          <p:spPr>
            <a:xfrm>
              <a:off x="10871407" y="5235093"/>
              <a:ext cx="0" cy="349155"/>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B9F3CA88-7618-3B15-799C-14A3F18E94E2}"/>
                </a:ext>
              </a:extLst>
            </p:cNvPr>
            <p:cNvCxnSpPr>
              <a:cxnSpLocks/>
              <a:stCxn id="10" idx="1"/>
              <a:endCxn id="4" idx="3"/>
            </p:cNvCxnSpPr>
            <p:nvPr/>
          </p:nvCxnSpPr>
          <p:spPr>
            <a:xfrm flipH="1">
              <a:off x="5914100" y="3257055"/>
              <a:ext cx="1083578" cy="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CF7E0371-35DB-214A-93D2-15A82307267B}"/>
                </a:ext>
              </a:extLst>
            </p:cNvPr>
            <p:cNvCxnSpPr>
              <a:cxnSpLocks/>
              <a:stCxn id="4" idx="1"/>
              <a:endCxn id="9" idx="3"/>
            </p:cNvCxnSpPr>
            <p:nvPr/>
          </p:nvCxnSpPr>
          <p:spPr>
            <a:xfrm flipH="1">
              <a:off x="2947824" y="3257055"/>
              <a:ext cx="1166276" cy="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A9746D38-B5B6-677E-2D6F-BE0AF3CBEB7E}"/>
                </a:ext>
              </a:extLst>
            </p:cNvPr>
            <p:cNvCxnSpPr>
              <a:cxnSpLocks/>
            </p:cNvCxnSpPr>
            <p:nvPr/>
          </p:nvCxnSpPr>
          <p:spPr>
            <a:xfrm>
              <a:off x="7872485" y="3788759"/>
              <a:ext cx="0" cy="340272"/>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704494C1-92C9-C684-B2A3-B27D8CFC8AD1}"/>
                </a:ext>
              </a:extLst>
            </p:cNvPr>
            <p:cNvCxnSpPr/>
            <p:nvPr/>
          </p:nvCxnSpPr>
          <p:spPr>
            <a:xfrm flipV="1">
              <a:off x="8830212" y="4661170"/>
              <a:ext cx="1141194" cy="25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79C563A4-AD58-E0C8-544E-CF0E6A466DE0}"/>
                </a:ext>
              </a:extLst>
            </p:cNvPr>
            <p:cNvCxnSpPr>
              <a:cxnSpLocks/>
            </p:cNvCxnSpPr>
            <p:nvPr/>
          </p:nvCxnSpPr>
          <p:spPr>
            <a:xfrm flipH="1">
              <a:off x="9561763" y="6156638"/>
              <a:ext cx="385618" cy="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25FF02FC-E1DA-268E-22E8-4DA62A2CDE5E}"/>
                </a:ext>
              </a:extLst>
            </p:cNvPr>
            <p:cNvCxnSpPr>
              <a:cxnSpLocks/>
            </p:cNvCxnSpPr>
            <p:nvPr/>
          </p:nvCxnSpPr>
          <p:spPr>
            <a:xfrm flipH="1">
              <a:off x="7376145" y="6156638"/>
              <a:ext cx="385618" cy="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9D2F5E9-4DCC-B854-4225-A56B5ADC0364}"/>
                </a:ext>
              </a:extLst>
            </p:cNvPr>
            <p:cNvCxnSpPr>
              <a:cxnSpLocks/>
            </p:cNvCxnSpPr>
            <p:nvPr/>
          </p:nvCxnSpPr>
          <p:spPr>
            <a:xfrm flipH="1">
              <a:off x="5166500" y="6120203"/>
              <a:ext cx="385618" cy="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132F5BC4-A883-9F0E-BAB5-94F9DD3B0FCF}"/>
                </a:ext>
              </a:extLst>
            </p:cNvPr>
            <p:cNvCxnSpPr>
              <a:cxnSpLocks/>
            </p:cNvCxnSpPr>
            <p:nvPr/>
          </p:nvCxnSpPr>
          <p:spPr>
            <a:xfrm flipH="1">
              <a:off x="2956855" y="6054486"/>
              <a:ext cx="385618" cy="0"/>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1A7AEC65-2D35-6ECB-0758-D2D0513ECD11}"/>
                </a:ext>
              </a:extLst>
            </p:cNvPr>
            <p:cNvCxnSpPr>
              <a:cxnSpLocks/>
            </p:cNvCxnSpPr>
            <p:nvPr/>
          </p:nvCxnSpPr>
          <p:spPr>
            <a:xfrm flipV="1">
              <a:off x="2032828" y="5229580"/>
              <a:ext cx="0" cy="339486"/>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E1A38372-58B9-5A08-9E44-6BF6B8AB2F65}"/>
                </a:ext>
              </a:extLst>
            </p:cNvPr>
            <p:cNvCxnSpPr>
              <a:cxnSpLocks/>
            </p:cNvCxnSpPr>
            <p:nvPr/>
          </p:nvCxnSpPr>
          <p:spPr>
            <a:xfrm>
              <a:off x="1909787" y="3788759"/>
              <a:ext cx="0" cy="340272"/>
            </a:xfrm>
            <a:prstGeom prst="straightConnector1">
              <a:avLst/>
            </a:prstGeom>
            <a:ln>
              <a:solidFill>
                <a:srgbClr val="34374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288336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994400" y="578734"/>
            <a:ext cx="5801785" cy="705780"/>
          </a:xfrm>
        </p:spPr>
        <p:txBody>
          <a:bodyPr/>
          <a:lstStyle/>
          <a:p>
            <a:r>
              <a:rPr lang="en-US" dirty="0" smtClean="0"/>
              <a:t>Post-registration processes </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994400" y="1284514"/>
            <a:ext cx="5801785" cy="4587966"/>
          </a:xfrm>
        </p:spPr>
        <p:txBody>
          <a:bodyPr>
            <a:normAutofit/>
          </a:bodyPr>
          <a:lstStyle/>
          <a:p>
            <a:pPr>
              <a:lnSpc>
                <a:spcPct val="200000"/>
              </a:lnSpc>
            </a:pPr>
            <a:r>
              <a:rPr lang="en-US" sz="1500" dirty="0"/>
              <a:t>Once registered, the deeds are numbered and microfilmed.</a:t>
            </a:r>
          </a:p>
          <a:p>
            <a:pPr>
              <a:lnSpc>
                <a:spcPct val="200000"/>
              </a:lnSpc>
            </a:pPr>
            <a:r>
              <a:rPr lang="en-US" sz="1500" dirty="0"/>
              <a:t>It can take up to three months for the conveyancer to receive the original title deed and mortgage bond. </a:t>
            </a:r>
          </a:p>
          <a:p>
            <a:pPr>
              <a:lnSpc>
                <a:spcPct val="200000"/>
              </a:lnSpc>
            </a:pPr>
            <a:r>
              <a:rPr lang="en-US" sz="1500" dirty="0"/>
              <a:t>Once delivered, they will send the original title deed to the purchaser or their bank, if the property is bonded. </a:t>
            </a:r>
          </a:p>
          <a:p>
            <a:pPr>
              <a:lnSpc>
                <a:spcPct val="200000"/>
              </a:lnSpc>
            </a:pPr>
            <a:r>
              <a:rPr lang="en-US" sz="1500" dirty="0"/>
              <a:t>The municipality will updates its records.</a:t>
            </a:r>
          </a:p>
          <a:p>
            <a:pPr>
              <a:lnSpc>
                <a:spcPct val="200000"/>
              </a:lnSpc>
            </a:pPr>
            <a:r>
              <a:rPr lang="en-US" sz="1500" dirty="0"/>
              <a:t>The new owner becomes responsible for rates, taxes, and levies, respectively. </a:t>
            </a:r>
            <a:endParaRPr lang="en-ZA" sz="1500" dirty="0"/>
          </a:p>
          <a:p>
            <a:pPr>
              <a:lnSpc>
                <a:spcPct val="150000"/>
              </a:lnSpc>
            </a:pP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5" y="576263"/>
            <a:ext cx="4749965" cy="4945644"/>
          </a:xfrm>
        </p:spPr>
      </p:pic>
    </p:spTree>
    <p:extLst>
      <p:ext uri="{BB962C8B-B14F-4D97-AF65-F5344CB8AC3E}">
        <p14:creationId xmlns:p14="http://schemas.microsoft.com/office/powerpoint/2010/main" val="3784342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2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54CE043B-F6E1-426C-93DF-68CCE437CE31}" vid="{48481EED-8200-4BF2-8AFA-2836CA669D9A}"/>
    </a:ext>
  </a:extLst>
</a:theme>
</file>

<file path=ppt/theme/theme4.xml><?xml version="1.0" encoding="utf-8"?>
<a:theme xmlns:a="http://schemas.openxmlformats.org/drawingml/2006/main" name="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7242</TotalTime>
  <Words>1106</Words>
  <Application>Microsoft Office PowerPoint</Application>
  <PresentationFormat>Widescreen</PresentationFormat>
  <Paragraphs>152</Paragraphs>
  <Slides>18</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18</vt:i4>
      </vt:variant>
    </vt:vector>
  </HeadingPairs>
  <TitlesOfParts>
    <vt:vector size="26" baseType="lpstr">
      <vt:lpstr>Arial</vt:lpstr>
      <vt:lpstr>Arial Black</vt:lpstr>
      <vt:lpstr>Calibri</vt:lpstr>
      <vt:lpstr>Wingdings</vt:lpstr>
      <vt:lpstr>Office Theme</vt:lpstr>
      <vt:lpstr>1_Office Theme</vt:lpstr>
      <vt:lpstr>2_Office Theme</vt:lpstr>
      <vt:lpstr>Template 2026</vt:lpstr>
      <vt:lpstr>Your complete guide to the property transfer process</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Introduction</vt:lpstr>
      <vt:lpstr>Receive sale agreement</vt:lpstr>
      <vt:lpstr>Contact parties, request FICA &amp; collect deposit</vt:lpstr>
      <vt:lpstr>Fulfilment of suspensive conditions</vt:lpstr>
      <vt:lpstr>Bond cancellation</vt:lpstr>
      <vt:lpstr>Rates &amp; levy clearance certificates </vt:lpstr>
      <vt:lpstr>Transfer duty receipt</vt:lpstr>
      <vt:lpstr>Compliance certificates </vt:lpstr>
      <vt:lpstr>Transfer documentation</vt:lpstr>
      <vt:lpstr>Costs</vt:lpstr>
      <vt:lpstr>Guarantees</vt:lpstr>
      <vt:lpstr>Lodgement</vt:lpstr>
      <vt:lpstr>Registration</vt:lpstr>
      <vt:lpstr>PowerPoint Presentation</vt:lpstr>
      <vt:lpstr>Post-registration processes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Dr Samantha Smith</dc:creator>
  <cp:lastModifiedBy>Samantha S</cp:lastModifiedBy>
  <cp:revision>37</cp:revision>
  <dcterms:created xsi:type="dcterms:W3CDTF">2025-12-17T09:54:40Z</dcterms:created>
  <dcterms:modified xsi:type="dcterms:W3CDTF">2026-02-02T18:10:56Z</dcterms:modified>
  <cp:contentStatus/>
</cp:coreProperties>
</file>