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75" r:id="rId2"/>
    <p:sldId id="323" r:id="rId3"/>
    <p:sldId id="267" r:id="rId4"/>
    <p:sldId id="274" r:id="rId5"/>
    <p:sldId id="322" r:id="rId6"/>
    <p:sldId id="324" r:id="rId7"/>
    <p:sldId id="325" r:id="rId8"/>
    <p:sldId id="328" r:id="rId9"/>
    <p:sldId id="326" r:id="rId10"/>
    <p:sldId id="332" r:id="rId11"/>
    <p:sldId id="333" r:id="rId12"/>
    <p:sldId id="335" r:id="rId13"/>
    <p:sldId id="334" r:id="rId14"/>
    <p:sldId id="336" r:id="rId15"/>
    <p:sldId id="337" r:id="rId16"/>
    <p:sldId id="338" r:id="rId17"/>
    <p:sldId id="331" r:id="rId18"/>
    <p:sldId id="329" r:id="rId19"/>
    <p:sldId id="330" r:id="rId20"/>
    <p:sldId id="321" r:id="rId21"/>
    <p:sldId id="261" r:id="rId22"/>
    <p:sldId id="263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3002C"/>
    <a:srgbClr val="F47820"/>
    <a:srgbClr val="9D2235"/>
    <a:srgbClr val="343741"/>
    <a:srgbClr val="C7C9C8"/>
    <a:srgbClr val="F579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130"/>
    <p:restoredTop sz="94288" autoAdjust="0"/>
  </p:normalViewPr>
  <p:slideViewPr>
    <p:cSldViewPr snapToGrid="0" snapToObjects="1">
      <p:cViewPr varScale="1">
        <p:scale>
          <a:sx n="65" d="100"/>
          <a:sy n="65" d="100"/>
        </p:scale>
        <p:origin x="232" y="1160"/>
      </p:cViewPr>
      <p:guideLst/>
    </p:cSldViewPr>
  </p:slideViewPr>
  <p:outlineViewPr>
    <p:cViewPr>
      <p:scale>
        <a:sx n="33" d="100"/>
        <a:sy n="33" d="100"/>
      </p:scale>
      <p:origin x="0" y="-7608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83" d="100"/>
          <a:sy n="83" d="100"/>
        </p:scale>
        <p:origin x="3992" y="19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3A5183E-76D1-E74E-ABA8-04E20E62AC7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95F0FCD-DBDC-3D40-AB19-E75F9848825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9DF95-1CA3-6346-8DD8-CFF559A87799}" type="datetimeFigureOut">
              <a:rPr lang="en-US" smtClean="0"/>
              <a:t>1/19/23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EBC085-7257-2A43-A573-2C10B1FEAD0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8B398-2929-3D4D-BB3D-74A490D30D3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227336-1C29-2746-A667-530AF769C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59204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44A962-5F26-714B-ABCC-2EED84D58705}" type="datetimeFigureOut">
              <a:rPr lang="en-US" smtClean="0"/>
              <a:t>1/19/23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DE3A59-D0C5-F149-8E44-45F75E1A2B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5533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DE3A59-D0C5-F149-8E44-45F75E1A2BF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21385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2C25D75F-875A-FDAA-3D7C-403D1FEBA7F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55227" y="5341144"/>
            <a:ext cx="9144000" cy="477837"/>
          </a:xfrm>
          <a:prstGeom prst="rect">
            <a:avLst/>
          </a:prstGeom>
        </p:spPr>
        <p:txBody>
          <a:bodyPr anchor="b">
            <a:normAutofit/>
          </a:bodyPr>
          <a:lstStyle>
            <a:lvl1pPr algn="r">
              <a:defRPr sz="2000">
                <a:solidFill>
                  <a:srgbClr val="C7C9C8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F69252-9C0B-CA44-BCCD-02C8F474DE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55227" y="5902093"/>
            <a:ext cx="9144000" cy="365125"/>
          </a:xfrm>
        </p:spPr>
        <p:txBody>
          <a:bodyPr/>
          <a:lstStyle>
            <a:lvl1pPr marL="0" indent="0" algn="r">
              <a:buNone/>
              <a:defRPr sz="1600" spc="300">
                <a:solidFill>
                  <a:srgbClr val="F47820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03941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666BA-9B6B-CF44-9D1C-718D0F1F7F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0152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000">
                <a:solidFill>
                  <a:srgbClr val="34374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186DD3-A6A8-A54D-AAC8-47679F7731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343741"/>
                </a:solidFill>
              </a:defRPr>
            </a:lvl1pPr>
            <a:lvl2pPr marL="457200" indent="0">
              <a:buNone/>
              <a:defRPr>
                <a:solidFill>
                  <a:srgbClr val="343741"/>
                </a:solidFill>
              </a:defRPr>
            </a:lvl2pPr>
            <a:lvl3pPr marL="914400" indent="0">
              <a:buNone/>
              <a:defRPr>
                <a:solidFill>
                  <a:srgbClr val="343741"/>
                </a:solidFill>
              </a:defRPr>
            </a:lvl3pPr>
            <a:lvl4pPr marL="1371600" indent="0">
              <a:buNone/>
              <a:defRPr>
                <a:solidFill>
                  <a:srgbClr val="343741"/>
                </a:solidFill>
              </a:defRPr>
            </a:lvl4pPr>
            <a:lvl5pPr marL="1828800" indent="0">
              <a:buNone/>
              <a:defRPr>
                <a:solidFill>
                  <a:srgbClr val="34374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F235FDC-29D7-D644-8845-9AB6CDC25DB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1187450"/>
            <a:ext cx="10515600" cy="368081"/>
          </a:xfrm>
        </p:spPr>
        <p:txBody>
          <a:bodyPr anchor="ctr">
            <a:normAutofit/>
          </a:bodyPr>
          <a:lstStyle>
            <a:lvl1pPr marL="0" indent="0">
              <a:buNone/>
              <a:defRPr sz="1800" b="1" spc="300">
                <a:solidFill>
                  <a:srgbClr val="9D2235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15231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&#10;&#10;Description automatically generated with low confidence">
            <a:extLst>
              <a:ext uri="{FF2B5EF4-FFF2-40B4-BE49-F238E27FC236}">
                <a16:creationId xmlns:a16="http://schemas.microsoft.com/office/drawing/2014/main" id="{59EE6CB3-3B56-244A-92CA-377F12096F7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E1666BA-9B6B-CF44-9D1C-718D0F1F7F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0152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000">
                <a:solidFill>
                  <a:srgbClr val="34374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186DD3-A6A8-A54D-AAC8-47679F7731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343741"/>
                </a:solidFill>
              </a:defRPr>
            </a:lvl1pPr>
            <a:lvl2pPr marL="457200" indent="0">
              <a:buNone/>
              <a:defRPr>
                <a:solidFill>
                  <a:srgbClr val="343741"/>
                </a:solidFill>
              </a:defRPr>
            </a:lvl2pPr>
            <a:lvl3pPr marL="914400" indent="0">
              <a:buNone/>
              <a:defRPr>
                <a:solidFill>
                  <a:srgbClr val="343741"/>
                </a:solidFill>
              </a:defRPr>
            </a:lvl3pPr>
            <a:lvl4pPr marL="1371600" indent="0">
              <a:buNone/>
              <a:defRPr>
                <a:solidFill>
                  <a:srgbClr val="343741"/>
                </a:solidFill>
              </a:defRPr>
            </a:lvl4pPr>
            <a:lvl5pPr marL="1828800" indent="0">
              <a:buNone/>
              <a:defRPr>
                <a:solidFill>
                  <a:srgbClr val="34374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F235FDC-29D7-D644-8845-9AB6CDC25DB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1187450"/>
            <a:ext cx="10515600" cy="368081"/>
          </a:xfrm>
        </p:spPr>
        <p:txBody>
          <a:bodyPr anchor="ctr">
            <a:normAutofit/>
          </a:bodyPr>
          <a:lstStyle>
            <a:lvl1pPr marL="0" indent="0">
              <a:buNone/>
              <a:defRPr sz="1800" b="1" spc="300">
                <a:solidFill>
                  <a:srgbClr val="9D2235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90809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picture containing text, indoor&#10;&#10;Description automatically generated">
            <a:extLst>
              <a:ext uri="{FF2B5EF4-FFF2-40B4-BE49-F238E27FC236}">
                <a16:creationId xmlns:a16="http://schemas.microsoft.com/office/drawing/2014/main" id="{8B4C453E-5421-3B4A-9C7A-8104E905D81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E1666BA-9B6B-CF44-9D1C-718D0F1F7F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0152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186DD3-A6A8-A54D-AAC8-47679F7731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rgbClr val="343741"/>
                </a:solidFill>
              </a:defRPr>
            </a:lvl2pPr>
            <a:lvl3pPr marL="914400" indent="0">
              <a:buNone/>
              <a:defRPr>
                <a:solidFill>
                  <a:srgbClr val="343741"/>
                </a:solidFill>
              </a:defRPr>
            </a:lvl3pPr>
            <a:lvl4pPr marL="1371600" indent="0">
              <a:buNone/>
              <a:defRPr>
                <a:solidFill>
                  <a:srgbClr val="343741"/>
                </a:solidFill>
              </a:defRPr>
            </a:lvl4pPr>
            <a:lvl5pPr marL="1828800" indent="0">
              <a:buNone/>
              <a:defRPr>
                <a:solidFill>
                  <a:srgbClr val="34374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F235FDC-29D7-D644-8845-9AB6CDC25DB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1187450"/>
            <a:ext cx="10515600" cy="368081"/>
          </a:xfrm>
        </p:spPr>
        <p:txBody>
          <a:bodyPr anchor="ctr">
            <a:normAutofit/>
          </a:bodyPr>
          <a:lstStyle>
            <a:lvl1pPr marL="0" indent="0">
              <a:buNone/>
              <a:defRPr sz="1800" spc="300">
                <a:solidFill>
                  <a:srgbClr val="F47820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978619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ackground pattern&#10;&#10;Description automatically generated with medium confidence">
            <a:extLst>
              <a:ext uri="{FF2B5EF4-FFF2-40B4-BE49-F238E27FC236}">
                <a16:creationId xmlns:a16="http://schemas.microsoft.com/office/drawing/2014/main" id="{5BA24A8D-27C8-EF45-85F4-3EF41AC9A07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E1666BA-9B6B-CF44-9D1C-718D0F1F7F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0152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186DD3-A6A8-A54D-AAC8-47679F7731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rgbClr val="343741"/>
                </a:solidFill>
              </a:defRPr>
            </a:lvl2pPr>
            <a:lvl3pPr marL="914400" indent="0">
              <a:buNone/>
              <a:defRPr>
                <a:solidFill>
                  <a:srgbClr val="343741"/>
                </a:solidFill>
              </a:defRPr>
            </a:lvl3pPr>
            <a:lvl4pPr marL="1371600" indent="0">
              <a:buNone/>
              <a:defRPr>
                <a:solidFill>
                  <a:srgbClr val="343741"/>
                </a:solidFill>
              </a:defRPr>
            </a:lvl4pPr>
            <a:lvl5pPr marL="1828800" indent="0">
              <a:buNone/>
              <a:defRPr>
                <a:solidFill>
                  <a:srgbClr val="34374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F235FDC-29D7-D644-8845-9AB6CDC25DB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1187450"/>
            <a:ext cx="10515600" cy="368081"/>
          </a:xfrm>
        </p:spPr>
        <p:txBody>
          <a:bodyPr anchor="ctr">
            <a:normAutofit/>
          </a:bodyPr>
          <a:lstStyle>
            <a:lvl1pPr marL="0" indent="0">
              <a:buNone/>
              <a:defRPr sz="1800" spc="300">
                <a:solidFill>
                  <a:srgbClr val="F47820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774275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up of a wall&#10;&#10;Description automatically generated with low confidence">
            <a:extLst>
              <a:ext uri="{FF2B5EF4-FFF2-40B4-BE49-F238E27FC236}">
                <a16:creationId xmlns:a16="http://schemas.microsoft.com/office/drawing/2014/main" id="{F57F183F-38DD-FF48-AF63-D36DFB5FEE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E1666BA-9B6B-CF44-9D1C-718D0F1F7F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0152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186DD3-A6A8-A54D-AAC8-47679F7731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rgbClr val="343741"/>
                </a:solidFill>
              </a:defRPr>
            </a:lvl2pPr>
            <a:lvl3pPr marL="914400" indent="0">
              <a:buNone/>
              <a:defRPr>
                <a:solidFill>
                  <a:srgbClr val="343741"/>
                </a:solidFill>
              </a:defRPr>
            </a:lvl3pPr>
            <a:lvl4pPr marL="1371600" indent="0">
              <a:buNone/>
              <a:defRPr>
                <a:solidFill>
                  <a:srgbClr val="343741"/>
                </a:solidFill>
              </a:defRPr>
            </a:lvl4pPr>
            <a:lvl5pPr marL="1828800" indent="0">
              <a:buNone/>
              <a:defRPr>
                <a:solidFill>
                  <a:srgbClr val="34374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F235FDC-29D7-D644-8845-9AB6CDC25DB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1187450"/>
            <a:ext cx="10515600" cy="368081"/>
          </a:xfrm>
        </p:spPr>
        <p:txBody>
          <a:bodyPr anchor="ctr">
            <a:normAutofit/>
          </a:bodyPr>
          <a:lstStyle>
            <a:lvl1pPr marL="0" indent="0">
              <a:buNone/>
              <a:defRPr sz="1800" spc="300">
                <a:solidFill>
                  <a:srgbClr val="9D2235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81067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up of a wall&#10;&#10;Description automatically generated with low confidence">
            <a:extLst>
              <a:ext uri="{FF2B5EF4-FFF2-40B4-BE49-F238E27FC236}">
                <a16:creationId xmlns:a16="http://schemas.microsoft.com/office/drawing/2014/main" id="{EC19FA07-8EB9-AA46-BB15-29EEF55CC64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4762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71958FD-F10B-C64D-92CB-AE9E4920BA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7D9B12-2F73-9848-A7C9-E38E19AD7F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 spc="300">
                <a:solidFill>
                  <a:srgbClr val="9D2235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103464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text, indoor&#10;&#10;Description automatically generated">
            <a:extLst>
              <a:ext uri="{FF2B5EF4-FFF2-40B4-BE49-F238E27FC236}">
                <a16:creationId xmlns:a16="http://schemas.microsoft.com/office/drawing/2014/main" id="{9CD31BE8-180C-3AE6-74ED-EDAB42F935A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71958FD-F10B-C64D-92CB-AE9E4920BA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7D9B12-2F73-9848-A7C9-E38E19AD7F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 spc="300">
                <a:solidFill>
                  <a:srgbClr val="F47820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863066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Background pattern&#10;&#10;Description automatically generated with low confidence">
            <a:extLst>
              <a:ext uri="{FF2B5EF4-FFF2-40B4-BE49-F238E27FC236}">
                <a16:creationId xmlns:a16="http://schemas.microsoft.com/office/drawing/2014/main" id="{1C5F1CD3-FCE7-814E-8B72-31FF2DFCCBF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EA5E946-F160-C84F-A73E-4F5C898816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2232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34374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6E0C33-1452-D240-B177-C5F0C33B000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solidFill>
                  <a:srgbClr val="343741"/>
                </a:solidFill>
              </a:defRPr>
            </a:lvl1pPr>
            <a:lvl2pPr>
              <a:defRPr>
                <a:solidFill>
                  <a:srgbClr val="343741"/>
                </a:solidFill>
              </a:defRPr>
            </a:lvl2pPr>
            <a:lvl3pPr>
              <a:defRPr>
                <a:solidFill>
                  <a:srgbClr val="343741"/>
                </a:solidFill>
              </a:defRPr>
            </a:lvl3pPr>
            <a:lvl4pPr>
              <a:defRPr>
                <a:solidFill>
                  <a:srgbClr val="343741"/>
                </a:solidFill>
              </a:defRPr>
            </a:lvl4pPr>
            <a:lvl5pPr>
              <a:defRPr>
                <a:solidFill>
                  <a:srgbClr val="34374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8E0E3A-F531-C24B-BADE-0F2008958E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solidFill>
                  <a:srgbClr val="343741"/>
                </a:solidFill>
              </a:defRPr>
            </a:lvl1pPr>
            <a:lvl2pPr>
              <a:defRPr>
                <a:solidFill>
                  <a:srgbClr val="343741"/>
                </a:solidFill>
              </a:defRPr>
            </a:lvl2pPr>
            <a:lvl3pPr>
              <a:defRPr>
                <a:solidFill>
                  <a:srgbClr val="343741"/>
                </a:solidFill>
              </a:defRPr>
            </a:lvl3pPr>
            <a:lvl4pPr>
              <a:defRPr>
                <a:solidFill>
                  <a:srgbClr val="343741"/>
                </a:solidFill>
              </a:defRPr>
            </a:lvl4pPr>
            <a:lvl5pPr>
              <a:defRPr>
                <a:solidFill>
                  <a:srgbClr val="34374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D6C200FE-9D80-0E4D-B5CD-7C25B376550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1457544"/>
            <a:ext cx="5181600" cy="368081"/>
          </a:xfrm>
        </p:spPr>
        <p:txBody>
          <a:bodyPr anchor="ctr">
            <a:normAutofit/>
          </a:bodyPr>
          <a:lstStyle>
            <a:lvl1pPr marL="0" indent="0">
              <a:buNone/>
              <a:defRPr sz="1800" b="1" spc="300">
                <a:solidFill>
                  <a:srgbClr val="9D2235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7" name="Text Placeholder 7">
            <a:extLst>
              <a:ext uri="{FF2B5EF4-FFF2-40B4-BE49-F238E27FC236}">
                <a16:creationId xmlns:a16="http://schemas.microsoft.com/office/drawing/2014/main" id="{1AD9CDF0-1B00-CA49-9F16-B736C86C1E5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172200" y="1457543"/>
            <a:ext cx="5181600" cy="368081"/>
          </a:xfrm>
        </p:spPr>
        <p:txBody>
          <a:bodyPr anchor="ctr">
            <a:normAutofit/>
          </a:bodyPr>
          <a:lstStyle>
            <a:lvl1pPr marL="0" indent="0">
              <a:buNone/>
              <a:defRPr sz="1800" b="1" spc="300">
                <a:solidFill>
                  <a:srgbClr val="9D2235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399561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68156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Background pattern&#10;&#10;Description automatically generated with low confidence">
            <a:extLst>
              <a:ext uri="{FF2B5EF4-FFF2-40B4-BE49-F238E27FC236}">
                <a16:creationId xmlns:a16="http://schemas.microsoft.com/office/drawing/2014/main" id="{1C5F1CD3-FCE7-814E-8B72-31FF2DFCCBF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EA5E946-F160-C84F-A73E-4F5C898816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4495800" cy="276996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34374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8E0E3A-F531-C24B-BADE-0F2008958E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617029" y="365126"/>
            <a:ext cx="5736771" cy="5811837"/>
          </a:xfrm>
        </p:spPr>
        <p:txBody>
          <a:bodyPr/>
          <a:lstStyle>
            <a:lvl1pPr>
              <a:defRPr>
                <a:solidFill>
                  <a:srgbClr val="343741"/>
                </a:solidFill>
              </a:defRPr>
            </a:lvl1pPr>
            <a:lvl2pPr>
              <a:defRPr>
                <a:solidFill>
                  <a:srgbClr val="343741"/>
                </a:solidFill>
              </a:defRPr>
            </a:lvl2pPr>
            <a:lvl3pPr>
              <a:defRPr>
                <a:solidFill>
                  <a:srgbClr val="343741"/>
                </a:solidFill>
              </a:defRPr>
            </a:lvl3pPr>
            <a:lvl4pPr>
              <a:defRPr>
                <a:solidFill>
                  <a:srgbClr val="343741"/>
                </a:solidFill>
              </a:defRPr>
            </a:lvl4pPr>
            <a:lvl5pPr>
              <a:defRPr>
                <a:solidFill>
                  <a:srgbClr val="34374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D6C200FE-9D80-0E4D-B5CD-7C25B376550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3244959"/>
            <a:ext cx="4495800" cy="1065784"/>
          </a:xfrm>
        </p:spPr>
        <p:txBody>
          <a:bodyPr anchor="ctr">
            <a:normAutofit/>
          </a:bodyPr>
          <a:lstStyle>
            <a:lvl1pPr marL="0" indent="0">
              <a:buNone/>
              <a:defRPr sz="1800" b="1" spc="300">
                <a:solidFill>
                  <a:srgbClr val="9D2235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541566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C53432-398F-F64C-98A5-5E74AE987B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12" name="Title Placeholder 11">
            <a:extLst>
              <a:ext uri="{FF2B5EF4-FFF2-40B4-BE49-F238E27FC236}">
                <a16:creationId xmlns:a16="http://schemas.microsoft.com/office/drawing/2014/main" id="{B392CC25-AE71-9548-A549-8BD1C4A33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5472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3" r:id="rId3"/>
    <p:sldLayoutId id="2147483650" r:id="rId4"/>
    <p:sldLayoutId id="2147483661" r:id="rId5"/>
    <p:sldLayoutId id="2147483662" r:id="rId6"/>
    <p:sldLayoutId id="2147483651" r:id="rId7"/>
    <p:sldLayoutId id="2147483666" r:id="rId8"/>
    <p:sldLayoutId id="2147483664" r:id="rId9"/>
    <p:sldLayoutId id="2147483655" r:id="rId10"/>
    <p:sldLayoutId id="214748366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343741"/>
          </a:solidFill>
          <a:latin typeface="Helvetica" pitchFamily="2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50000"/>
        </a:lnSpc>
        <a:spcBef>
          <a:spcPts val="1000"/>
        </a:spcBef>
        <a:buFont typeface="Arial" panose="020B0604020202020204" pitchFamily="34" charset="0"/>
        <a:buNone/>
        <a:defRPr sz="1800" kern="1200">
          <a:solidFill>
            <a:srgbClr val="343741"/>
          </a:solidFill>
          <a:latin typeface="Helvetica" pitchFamily="2" charset="0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rgbClr val="343741"/>
          </a:solidFill>
          <a:latin typeface="Helvetica" pitchFamily="2" charset="0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rgbClr val="343741"/>
          </a:solidFill>
          <a:latin typeface="Helvetica" pitchFamily="2" charset="0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rgbClr val="343741"/>
          </a:solidFill>
          <a:latin typeface="Helvetica" pitchFamily="2" charset="0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rgbClr val="343741"/>
          </a:solidFill>
          <a:latin typeface="Helvetica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849544E0-9FDB-8E47-9988-B1C6774D7C3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2641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9F967A-66F7-4536-8BB1-B5D22052FE4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Logbook Training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249620-DF04-F9CB-FCD7-38347C882BC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Module 1 : Introduction</a:t>
            </a:r>
          </a:p>
        </p:txBody>
      </p:sp>
    </p:spTree>
    <p:extLst>
      <p:ext uri="{BB962C8B-B14F-4D97-AF65-F5344CB8AC3E}">
        <p14:creationId xmlns:p14="http://schemas.microsoft.com/office/powerpoint/2010/main" val="34879607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mpany name&#10;&#10;Description automatically generated with low confidence">
            <a:extLst>
              <a:ext uri="{FF2B5EF4-FFF2-40B4-BE49-F238E27FC236}">
                <a16:creationId xmlns:a16="http://schemas.microsoft.com/office/drawing/2014/main" id="{ABD86F75-02D2-4544-8EFD-E77605BBED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4790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CF96539B-1AD5-1648-84AC-8EEA796FE8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46078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234A72-C407-7223-1D93-CA7FC2B727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393F10-D7A6-7AF0-121A-2859F9D07B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A61EDCD-083A-19D7-5A4C-628B6648950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20000"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6170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89724E-B9C1-8E9A-399C-1ECDA53185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Planning the Journey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87ACA7F-7331-64B0-B2E7-9E7EC643357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20000"/>
          </a:bodyPr>
          <a:lstStyle/>
          <a:p>
            <a:endParaRPr lang="en-US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DA2B9209-CDD9-A2C0-0E52-EE521425196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79295169"/>
              </p:ext>
            </p:extLst>
          </p:nvPr>
        </p:nvGraphicFramePr>
        <p:xfrm>
          <a:off x="1419765" y="1840615"/>
          <a:ext cx="9352470" cy="4389120"/>
        </p:xfrm>
        <a:graphic>
          <a:graphicData uri="http://schemas.openxmlformats.org/drawingml/2006/table">
            <a:tbl>
              <a:tblPr/>
              <a:tblGrid>
                <a:gridCol w="2363638">
                  <a:extLst>
                    <a:ext uri="{9D8B030D-6E8A-4147-A177-3AD203B41FA5}">
                      <a16:colId xmlns:a16="http://schemas.microsoft.com/office/drawing/2014/main" val="2083210960"/>
                    </a:ext>
                  </a:extLst>
                </a:gridCol>
                <a:gridCol w="6988832">
                  <a:extLst>
                    <a:ext uri="{9D8B030D-6E8A-4147-A177-3AD203B41FA5}">
                      <a16:colId xmlns:a16="http://schemas.microsoft.com/office/drawing/2014/main" val="389857378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ZA" b="1" dirty="0">
                          <a:solidFill>
                            <a:schemeClr val="bg1"/>
                          </a:solidFill>
                          <a:effectLst/>
                          <a:latin typeface="Roboto" panose="02000000000000000000" pitchFamily="2" charset="0"/>
                        </a:rPr>
                        <a:t>Date</a:t>
                      </a:r>
                      <a:endParaRPr lang="en-ZA" dirty="0">
                        <a:solidFill>
                          <a:schemeClr val="bg1"/>
                        </a:solidFill>
                        <a:effectLst/>
                        <a:latin typeface="Roboto" panose="02000000000000000000" pitchFamily="2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002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ZA" b="1" dirty="0">
                          <a:solidFill>
                            <a:schemeClr val="bg1"/>
                          </a:solidFill>
                          <a:effectLst/>
                          <a:latin typeface="Roboto" panose="02000000000000000000" pitchFamily="2" charset="0"/>
                        </a:rPr>
                        <a:t>Modules</a:t>
                      </a:r>
                      <a:endParaRPr lang="en-ZA" dirty="0">
                        <a:solidFill>
                          <a:schemeClr val="bg1"/>
                        </a:solidFill>
                        <a:effectLst/>
                        <a:latin typeface="Roboto" panose="02000000000000000000" pitchFamily="2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002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461438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ZA" dirty="0">
                        <a:effectLst/>
                        <a:latin typeface="Roboto" panose="02000000000000000000" pitchFamily="2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ZA">
                          <a:effectLst/>
                          <a:latin typeface="Roboto" panose="02000000000000000000" pitchFamily="2" charset="0"/>
                        </a:rPr>
                        <a:t>Intern programme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880168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ZA" dirty="0">
                        <a:effectLst/>
                        <a:latin typeface="Roboto" panose="02000000000000000000" pitchFamily="2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002C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ZA" dirty="0">
                          <a:effectLst/>
                          <a:latin typeface="Roboto" panose="02000000000000000000" pitchFamily="2" charset="0"/>
                        </a:rPr>
                        <a:t>Induction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ZA" dirty="0">
                          <a:effectLst/>
                          <a:latin typeface="Roboto" panose="02000000000000000000" pitchFamily="2" charset="0"/>
                        </a:rPr>
                        <a:t>Performance Appraisals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002C">
                        <a:alpha val="3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170379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ZA" dirty="0">
                        <a:effectLst/>
                        <a:latin typeface="Roboto" panose="02000000000000000000" pitchFamily="2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dirty="0">
                          <a:effectLst/>
                          <a:latin typeface="Roboto" panose="02000000000000000000" pitchFamily="2" charset="0"/>
                        </a:rPr>
                        <a:t>Code of Conduct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dirty="0">
                          <a:effectLst/>
                          <a:latin typeface="Roboto" panose="02000000000000000000" pitchFamily="2" charset="0"/>
                        </a:rPr>
                        <a:t>Product Training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323431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ZA" dirty="0">
                        <a:effectLst/>
                        <a:latin typeface="Roboto" panose="02000000000000000000" pitchFamily="2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002C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dirty="0">
                          <a:effectLst/>
                          <a:latin typeface="Roboto" panose="02000000000000000000" pitchFamily="2" charset="0"/>
                        </a:rPr>
                        <a:t>Legal Environment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dirty="0">
                          <a:effectLst/>
                          <a:latin typeface="Roboto" panose="02000000000000000000" pitchFamily="2" charset="0"/>
                        </a:rPr>
                        <a:t>Compliance with Estate Agency Affairs Act/Property Practitioners &amp; FICA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002C">
                        <a:alpha val="3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057107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ZA" dirty="0">
                        <a:effectLst/>
                        <a:latin typeface="Roboto" panose="02000000000000000000" pitchFamily="2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ZA" dirty="0">
                          <a:effectLst/>
                          <a:latin typeface="Roboto" panose="02000000000000000000" pitchFamily="2" charset="0"/>
                        </a:rPr>
                        <a:t>Financial Environment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46776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ZA" dirty="0">
                        <a:effectLst/>
                        <a:latin typeface="Roboto" panose="02000000000000000000" pitchFamily="2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002C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dirty="0">
                          <a:effectLst/>
                          <a:latin typeface="Roboto" panose="02000000000000000000" pitchFamily="2" charset="0"/>
                        </a:rPr>
                        <a:t>Marketing/Selling leasing of a property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dirty="0">
                          <a:effectLst/>
                          <a:latin typeface="Roboto" panose="02000000000000000000" pitchFamily="2" charset="0"/>
                        </a:rPr>
                        <a:t>Management environment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002C">
                        <a:alpha val="3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696732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ZA">
                        <a:effectLst/>
                        <a:latin typeface="Roboto" panose="02000000000000000000" pitchFamily="2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ZA" dirty="0">
                          <a:effectLst/>
                          <a:latin typeface="Roboto" panose="02000000000000000000" pitchFamily="2" charset="0"/>
                        </a:rPr>
                        <a:t>Administration environment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2393071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ZA" dirty="0">
                        <a:effectLst/>
                        <a:latin typeface="Roboto" panose="02000000000000000000" pitchFamily="2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002C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ZA" dirty="0">
                          <a:effectLst/>
                          <a:latin typeface="Roboto" panose="02000000000000000000" pitchFamily="2" charset="0"/>
                        </a:rPr>
                        <a:t>Paralegal environment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002C">
                        <a:alpha val="3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619204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ZA">
                        <a:effectLst/>
                        <a:latin typeface="Roboto" panose="02000000000000000000" pitchFamily="2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ZA" dirty="0">
                          <a:effectLst/>
                          <a:latin typeface="Roboto" panose="02000000000000000000" pitchFamily="2" charset="0"/>
                        </a:rPr>
                        <a:t>Human Resources Management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6827121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ZA" dirty="0">
                        <a:effectLst/>
                        <a:latin typeface="Roboto" panose="02000000000000000000" pitchFamily="2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002C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ZA" dirty="0">
                          <a:effectLst/>
                          <a:latin typeface="Roboto" panose="02000000000000000000" pitchFamily="2" charset="0"/>
                        </a:rPr>
                        <a:t>Marketing Generally &amp; Other workplace activities &amp; signoff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002C">
                        <a:alpha val="3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72929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543859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3F0D4DE-C232-6FF3-67AF-76B58BE0DB9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-209" b="20608"/>
          <a:stretch/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0870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7939F36-1000-B0FD-7D4A-165558988EB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666" t="13704" r="12500" b="10000"/>
          <a:stretch/>
        </p:blipFill>
        <p:spPr>
          <a:xfrm>
            <a:off x="73981" y="0"/>
            <a:ext cx="121180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5215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E76A1C0-2F29-9E82-0E17-8264D38FD07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2052"/>
          <a:stretch/>
        </p:blipFill>
        <p:spPr>
          <a:xfrm>
            <a:off x="0" y="0"/>
            <a:ext cx="12192000" cy="6715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5221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9262C24-B7AF-6D4A-7659-3A643612769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083" t="8519" r="17307" b="6296"/>
          <a:stretch/>
        </p:blipFill>
        <p:spPr>
          <a:xfrm>
            <a:off x="1403131" y="-15766"/>
            <a:ext cx="9385738" cy="6854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3832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DF47782-31E6-94F9-7EDD-FA76EBED69C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663" t="7778" r="17999" b="7778"/>
          <a:stretch/>
        </p:blipFill>
        <p:spPr>
          <a:xfrm>
            <a:off x="1429406" y="0"/>
            <a:ext cx="9333187" cy="6785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9907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.png">
            <a:extLst>
              <a:ext uri="{FF2B5EF4-FFF2-40B4-BE49-F238E27FC236}">
                <a16:creationId xmlns:a16="http://schemas.microsoft.com/office/drawing/2014/main" id="{AF243C2C-992F-9E03-856A-A8214431C31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039" b="12015"/>
          <a:stretch/>
        </p:blipFill>
        <p:spPr bwMode="auto">
          <a:xfrm>
            <a:off x="0" y="1772582"/>
            <a:ext cx="12363329" cy="3312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447577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806D44-ED38-629D-0EB2-080A364BAF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Completing your Logbook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855E69-971F-B0D5-A69D-9F0241FB31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Ten projects in the EAAB logbook were specifically designed to accommodate the core roles and responsibilities of the professional non-principal estate agent  </a:t>
            </a:r>
            <a:r>
              <a:rPr lang="en-US" b="1" dirty="0"/>
              <a:t>- optional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The intern estate agent should remember to always insert the naturally occurring evidence obtained when completing the projects into their logbook.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C2D3CC-279C-BBBB-4FD7-59AD24AAD40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Practical Projects</a:t>
            </a:r>
          </a:p>
        </p:txBody>
      </p:sp>
    </p:spTree>
    <p:extLst>
      <p:ext uri="{BB962C8B-B14F-4D97-AF65-F5344CB8AC3E}">
        <p14:creationId xmlns:p14="http://schemas.microsoft.com/office/powerpoint/2010/main" val="2885947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3389B5-FF99-5F7C-F3B4-84D8DC4648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Duties and Responsibilities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59F94D-5EEE-03F5-4B10-C1C2C579B6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67250"/>
          </a:xfrm>
        </p:spPr>
        <p:txBody>
          <a:bodyPr>
            <a:normAutofit lnSpcReduction="10000"/>
          </a:bodyPr>
          <a:lstStyle/>
          <a:p>
            <a:r>
              <a:rPr lang="en-US" sz="1800" b="1" dirty="0">
                <a:latin typeface="Helvetica" panose="020B0604020202020204" pitchFamily="34" charset="0"/>
                <a:cs typeface="Helvetica" panose="020B0604020202020204" pitchFamily="34" charset="0"/>
              </a:rPr>
              <a:t>An intern estate agent is required diligently to: 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complete all information required in the prescribed logbook;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complete training on all areas within real estate facets during the course of the twelve month internship period and also file applicable evidence of having done so in the logbook;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complete workplace task forms and also file any applicable evidence in connection with the tasks in the logbook;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regularly meet with the principal to plan the practical workplace experience program and, at least monthly, to obtain an appraisal report on progress being made; and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ensure that the principal timeously signs off the logbook as certification that the intern estate agent has been exposed to the required workplace experience.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351275-CADC-D473-CF3D-131A06B83DB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Intern Agent</a:t>
            </a:r>
          </a:p>
        </p:txBody>
      </p:sp>
    </p:spTree>
    <p:extLst>
      <p:ext uri="{BB962C8B-B14F-4D97-AF65-F5344CB8AC3E}">
        <p14:creationId xmlns:p14="http://schemas.microsoft.com/office/powerpoint/2010/main" val="2053981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A104AA-0CF3-11D0-FBD2-A008666337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12700" marR="5080">
              <a:lnSpc>
                <a:spcPct val="100800"/>
              </a:lnSpc>
              <a:spcBef>
                <a:spcPts val="90"/>
              </a:spcBef>
            </a:pPr>
            <a:r>
              <a:rPr lang="en-US" dirty="0">
                <a:latin typeface="Helvetica" panose="020B0604020202020204" pitchFamily="34" charset="0"/>
              </a:rPr>
              <a:t>Duties and Responsibilities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548B7B-B6A8-4E75-B98D-750F6C0EF9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1800" b="1" dirty="0">
                <a:latin typeface="Helvetica" panose="020B0604020202020204" pitchFamily="34" charset="0"/>
                <a:cs typeface="Helvetica" panose="020B0604020202020204" pitchFamily="34" charset="0"/>
              </a:rPr>
              <a:t>The principal is required to: </a:t>
            </a:r>
          </a:p>
          <a:p>
            <a:pPr marL="742950" indent="-742950" algn="just">
              <a:buFont typeface="Arial" panose="020B0604020202020204" pitchFamily="34" charset="0"/>
              <a:buChar char="•"/>
            </a:pPr>
            <a:r>
              <a:rPr lang="en-US" sz="1800" dirty="0" err="1">
                <a:latin typeface="Helvetica" panose="020B0604020202020204" pitchFamily="34" charset="0"/>
                <a:cs typeface="Helvetica" panose="020B0604020202020204" pitchFamily="34" charset="0"/>
              </a:rPr>
              <a:t>familiarise</a:t>
            </a:r>
            <a:r>
              <a:rPr lang="en-US" sz="1800" dirty="0">
                <a:latin typeface="Helvetica" panose="020B0604020202020204" pitchFamily="34" charset="0"/>
                <a:cs typeface="Helvetica" panose="020B0604020202020204" pitchFamily="34" charset="0"/>
              </a:rPr>
              <a:t> himself/herself with all logbook requirements; </a:t>
            </a:r>
          </a:p>
          <a:p>
            <a:pPr marL="742950" indent="-742950" algn="just">
              <a:buFont typeface="Arial" panose="020B0604020202020204" pitchFamily="34" charset="0"/>
              <a:buChar char="•"/>
            </a:pPr>
            <a:r>
              <a:rPr lang="en-US" sz="1800" dirty="0">
                <a:latin typeface="Helvetica" panose="020B0604020202020204" pitchFamily="34" charset="0"/>
                <a:cs typeface="Helvetica" panose="020B0604020202020204" pitchFamily="34" charset="0"/>
              </a:rPr>
              <a:t>regularly meet with the intern estate agent to plan workplace activities; </a:t>
            </a:r>
          </a:p>
          <a:p>
            <a:pPr marL="742950" indent="-742950" algn="just">
              <a:buFont typeface="Arial" panose="020B0604020202020204" pitchFamily="34" charset="0"/>
              <a:buChar char="•"/>
            </a:pPr>
            <a:r>
              <a:rPr lang="en-US" sz="1800" dirty="0">
                <a:latin typeface="Helvetica" panose="020B0604020202020204" pitchFamily="34" charset="0"/>
                <a:cs typeface="Helvetica" panose="020B0604020202020204" pitchFamily="34" charset="0"/>
              </a:rPr>
              <a:t>ensure that the intern estate agent is provided with the opportunity to be exposed to each new learning situation; </a:t>
            </a:r>
          </a:p>
          <a:p>
            <a:pPr marL="742950" indent="-742950" algn="just">
              <a:buFont typeface="Arial" panose="020B0604020202020204" pitchFamily="34" charset="0"/>
              <a:buChar char="•"/>
            </a:pPr>
            <a:r>
              <a:rPr lang="en-US" sz="1800" dirty="0">
                <a:latin typeface="Helvetica" panose="020B0604020202020204" pitchFamily="34" charset="0"/>
                <a:cs typeface="Helvetica" panose="020B0604020202020204" pitchFamily="34" charset="0"/>
              </a:rPr>
              <a:t>sign off, in the intern estate agent’s logbook, all activities that have been completed by the intern estate agent; and </a:t>
            </a:r>
          </a:p>
          <a:p>
            <a:pPr marL="742950" indent="-742950" algn="just">
              <a:buFont typeface="Arial" panose="020B0604020202020204" pitchFamily="34" charset="0"/>
              <a:buChar char="•"/>
            </a:pPr>
            <a:r>
              <a:rPr lang="en-US" sz="1800" dirty="0">
                <a:latin typeface="Helvetica" panose="020B0604020202020204" pitchFamily="34" charset="0"/>
                <a:cs typeface="Helvetica" panose="020B0604020202020204" pitchFamily="34" charset="0"/>
              </a:rPr>
              <a:t>complete at least a monthly appraisal report on the progress made by the intern estate agent and ensure that the appraisal report is inserted into the intern estate agent’s logbook.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D96599F-95B9-7039-B2DC-BBA9F405185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Principal / Mentor / Coach / Supervisor</a:t>
            </a:r>
          </a:p>
        </p:txBody>
      </p:sp>
    </p:spTree>
    <p:extLst>
      <p:ext uri="{BB962C8B-B14F-4D97-AF65-F5344CB8AC3E}">
        <p14:creationId xmlns:p14="http://schemas.microsoft.com/office/powerpoint/2010/main" val="848472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2C009C-ED8A-5C85-01A9-8861072AE9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1175352"/>
          </a:xfrm>
        </p:spPr>
        <p:txBody>
          <a:bodyPr/>
          <a:lstStyle/>
          <a:p>
            <a:r>
              <a:rPr lang="en-US" dirty="0"/>
              <a:t>Internship Agreement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DA9579-1F39-6043-3032-3358F5AE5C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429001"/>
            <a:ext cx="10515600" cy="3239814"/>
          </a:xfrm>
        </p:spPr>
        <p:txBody>
          <a:bodyPr>
            <a:normAutofit fontScale="92500" lnSpcReduction="10000"/>
          </a:bodyPr>
          <a:lstStyle/>
          <a:p>
            <a:r>
              <a:rPr lang="en-US" sz="2400" dirty="0">
                <a:solidFill>
                  <a:schemeClr val="bg1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When you join an agency as an intern, you will be required to sign an internship agreement as well as fill in any other necessary forms required. </a:t>
            </a:r>
          </a:p>
          <a:p>
            <a:endParaRPr lang="en-US" sz="2400" dirty="0">
              <a:solidFill>
                <a:schemeClr val="bg1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r>
              <a:rPr lang="en-US" sz="2400" dirty="0">
                <a:solidFill>
                  <a:schemeClr val="bg1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 recommended internship agreement has been made available by the PPRA and we have placed a copy in your  file.</a:t>
            </a:r>
          </a:p>
        </p:txBody>
      </p:sp>
    </p:spTree>
    <p:extLst>
      <p:ext uri="{BB962C8B-B14F-4D97-AF65-F5344CB8AC3E}">
        <p14:creationId xmlns:p14="http://schemas.microsoft.com/office/powerpoint/2010/main" val="21432478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 descr="A picture containing text, blackboard, light&#10;&#10;Description automatically generated">
            <a:extLst>
              <a:ext uri="{FF2B5EF4-FFF2-40B4-BE49-F238E27FC236}">
                <a16:creationId xmlns:a16="http://schemas.microsoft.com/office/drawing/2014/main" id="{A8D5AC94-D564-21D5-8688-CCF0A5E5189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4309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26B766-E0B8-5844-3FE2-15C109EE20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Activities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E99885-859F-9EA0-8256-61BEB39DF4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dirty="0"/>
              <a:t>Complete Internship Agreement (pages 4 – 6)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Complete Details on Intern Agent (page 8)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Complete Details of Principal Agent (page 9)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Insert a copy of your Identity Document certified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Insert a blank letterhead of your Estate Agency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Complete Educational Background and Work experience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Provide proof of educational background 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Complete CV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E8F6F7-A99E-67FC-D62C-8AE727A8BE6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To do before the next session</a:t>
            </a:r>
          </a:p>
        </p:txBody>
      </p:sp>
    </p:spTree>
    <p:extLst>
      <p:ext uri="{BB962C8B-B14F-4D97-AF65-F5344CB8AC3E}">
        <p14:creationId xmlns:p14="http://schemas.microsoft.com/office/powerpoint/2010/main" val="5416156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0A69A1-6D8C-2887-ACB3-90044D984B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Preparation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6A14E2-0F51-C946-5DA8-AF0D944114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+mj-lt"/>
              <a:buAutoNum type="arabicPeriod"/>
            </a:pPr>
            <a:r>
              <a:rPr lang="en-US" dirty="0"/>
              <a:t>Letter of employment &amp; contract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Induction notes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Policy and procedures of your agency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Screenshot of agency website, systems </a:t>
            </a:r>
          </a:p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4A1919F-03B7-72AF-DCFB-3F6F8D1EE1A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Have ready for the next session</a:t>
            </a:r>
          </a:p>
        </p:txBody>
      </p:sp>
    </p:spTree>
    <p:extLst>
      <p:ext uri="{BB962C8B-B14F-4D97-AF65-F5344CB8AC3E}">
        <p14:creationId xmlns:p14="http://schemas.microsoft.com/office/powerpoint/2010/main" val="36825092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7E0AD6B-2BB3-1243-EC02-840131FAF7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5493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Qr code&#10;&#10;Description automatically generated">
            <a:extLst>
              <a:ext uri="{FF2B5EF4-FFF2-40B4-BE49-F238E27FC236}">
                <a16:creationId xmlns:a16="http://schemas.microsoft.com/office/drawing/2014/main" id="{7DE2BB1A-1AD8-3947-BD21-F45627EE3B1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76917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Qr code&#10;&#10;Description automatically generated">
            <a:extLst>
              <a:ext uri="{FF2B5EF4-FFF2-40B4-BE49-F238E27FC236}">
                <a16:creationId xmlns:a16="http://schemas.microsoft.com/office/drawing/2014/main" id="{EA822F1E-486A-124D-AAE6-BAD56E2D52D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3432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7553</TotalTime>
  <Words>491</Words>
  <Application>Microsoft Macintosh PowerPoint</Application>
  <PresentationFormat>Widescreen</PresentationFormat>
  <Paragraphs>60</Paragraphs>
  <Slides>22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Calibri</vt:lpstr>
      <vt:lpstr>Helvetica</vt:lpstr>
      <vt:lpstr>Roboto</vt:lpstr>
      <vt:lpstr>Office Theme</vt:lpstr>
      <vt:lpstr>PowerPoint Presentation</vt:lpstr>
      <vt:lpstr>Logbook Training</vt:lpstr>
      <vt:lpstr>PowerPoint Presentation</vt:lpstr>
      <vt:lpstr>PowerPoint Presentation</vt:lpstr>
      <vt:lpstr>PowerPoint Presentation</vt:lpstr>
      <vt:lpstr>Planning the Journey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Completing your Logbook</vt:lpstr>
      <vt:lpstr>Duties and Responsibilities</vt:lpstr>
      <vt:lpstr>Duties and Responsibilities</vt:lpstr>
      <vt:lpstr>Internship Agreement</vt:lpstr>
      <vt:lpstr>PowerPoint Presentation</vt:lpstr>
      <vt:lpstr>Activities</vt:lpstr>
      <vt:lpstr>Preparation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to complete an OTP</dc:title>
  <dc:creator>Madelaine du Plessis</dc:creator>
  <cp:lastModifiedBy>Madelaine du Plessis</cp:lastModifiedBy>
  <cp:revision>53</cp:revision>
  <dcterms:created xsi:type="dcterms:W3CDTF">2021-12-20T14:09:17Z</dcterms:created>
  <dcterms:modified xsi:type="dcterms:W3CDTF">2023-01-19T12:52:46Z</dcterms:modified>
</cp:coreProperties>
</file>