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5" r:id="rId2"/>
    <p:sldId id="323" r:id="rId3"/>
    <p:sldId id="348" r:id="rId4"/>
    <p:sldId id="349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31" r:id="rId14"/>
    <p:sldId id="329" r:id="rId15"/>
    <p:sldId id="330" r:id="rId16"/>
    <p:sldId id="32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3741"/>
    <a:srgbClr val="F47820"/>
    <a:srgbClr val="C7C9C8"/>
    <a:srgbClr val="9D2235"/>
    <a:srgbClr val="63002C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91"/>
    <p:restoredTop sz="94288" autoAdjust="0"/>
  </p:normalViewPr>
  <p:slideViewPr>
    <p:cSldViewPr snapToGrid="0" snapToObjects="1">
      <p:cViewPr varScale="1">
        <p:scale>
          <a:sx n="92" d="100"/>
          <a:sy n="92" d="100"/>
        </p:scale>
        <p:origin x="192" y="560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1/18/23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1/18/23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DE3A59-D0C5-F149-8E44-45F75E1A2B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EBD06F2F-5833-C753-E5BD-BCF81C2448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9544E0-9FDB-8E47-9988-B1C6774D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3 : Code of Conduct and Product Training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89FD0-AF59-5551-A621-4AAE4AA58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Code of 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CAB47-E0BA-0EE6-E2AE-F1A5F1EF35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What is the Estate Agents Code of Conduct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A </a:t>
            </a:r>
            <a:r>
              <a:rPr lang="en-ZA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record of required ethical standard </a:t>
            </a: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of conduct for persons belonging to a certain body and/or profession.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Includes generally </a:t>
            </a:r>
            <a:r>
              <a:rPr lang="en-ZA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accepted norms for good and fair behaviour</a:t>
            </a: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 and represent underlying beliefs of society regarding the way business should be conducted.</a:t>
            </a:r>
          </a:p>
          <a:p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What is expected of you?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Uplift the standard of professionalism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This will improve the </a:t>
            </a:r>
            <a:r>
              <a:rPr lang="en-ZA" sz="1800" b="1" dirty="0">
                <a:latin typeface="Helvetica" panose="020B0604020202020204" pitchFamily="34" charset="0"/>
                <a:cs typeface="Helvetica" panose="020B0604020202020204" pitchFamily="34" charset="0"/>
              </a:rPr>
              <a:t>image of the industry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A238F-04DB-5471-6AF7-4AD5F185D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28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8A0A7-221A-516B-775C-BAF51D9B1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E45C8-A06D-EBE2-75CF-9CE3C579B30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Freehold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Leasehold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dirty="0">
                <a:latin typeface="Helvetica" panose="020B0604020202020204" pitchFamily="34" charset="0"/>
                <a:cs typeface="Helvetica" panose="020B0604020202020204" pitchFamily="34" charset="0"/>
              </a:rPr>
              <a:t>Sectional Title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Share Block Scheme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dirty="0">
                <a:latin typeface="Helvetica" panose="020B0604020202020204" pitchFamily="34" charset="0"/>
                <a:cs typeface="Helvetica" panose="020B0604020202020204" pitchFamily="34" charset="0"/>
              </a:rPr>
              <a:t>Time-share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ZA" sz="1800" dirty="0">
                <a:latin typeface="Helvetica" panose="020B0604020202020204" pitchFamily="34" charset="0"/>
                <a:cs typeface="Helvetica" panose="020B0604020202020204" pitchFamily="34" charset="0"/>
              </a:rPr>
              <a:t>Fractional Ownership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FE985A-227C-C866-0EBE-1E25DC13856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cs typeface="Helvetica" panose="020B0604020202020204" pitchFamily="34" charset="0"/>
              </a:rPr>
              <a:t>Nature of right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cs typeface="Helvetica" panose="020B0604020202020204" pitchFamily="34" charset="0"/>
              </a:rPr>
              <a:t>Proof of ownership / holders right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cs typeface="Helvetica" panose="020B0604020202020204" pitchFamily="34" charset="0"/>
              </a:rPr>
              <a:t>Nature of property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cs typeface="Helvetica" panose="020B0604020202020204" pitchFamily="34" charset="0"/>
              </a:rPr>
              <a:t>How the rights are transferred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cs typeface="Helvetica" panose="020B0604020202020204" pitchFamily="34" charset="0"/>
              </a:rPr>
              <a:t>Mortgage?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1EEB58-65ED-5C85-82B8-FFA786FEC8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Types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88F9A3-2834-0C9C-E088-A95C51C138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Aspects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DFD5382-BA24-27ED-EE07-DAF311A4EF11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3367AA1-4AEC-586D-6309-481A8B1AF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F478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 descr="Clipboard outline">
              <a:extLst>
                <a:ext uri="{FF2B5EF4-FFF2-40B4-BE49-F238E27FC236}">
                  <a16:creationId xmlns:a16="http://schemas.microsoft.com/office/drawing/2014/main" id="{9C7CB7DA-8F4E-3169-2B65-3640E89C9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145227" y="571735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10385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25B0EB7-456F-0553-DA8C-E0644DC9F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Freehold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2BD665-43FA-08C6-7AAC-EB46C2FB6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450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en-US" sz="1800" b="1" dirty="0">
                <a:cs typeface="Helvetica" panose="020B0604020202020204" pitchFamily="34" charset="0"/>
              </a:rPr>
              <a:t>NATURE OF RIGHT: </a:t>
            </a:r>
            <a:r>
              <a:rPr lang="en-US" sz="1800" dirty="0">
                <a:cs typeface="Helvetica" panose="020B0604020202020204" pitchFamily="34" charset="0"/>
              </a:rPr>
              <a:t>Owner owns the property; which ownership comprises the full bundle of rights associated therewith;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PROOF OF OWNERSHIP / HOLDERS RIGHT</a:t>
            </a:r>
            <a:r>
              <a:rPr lang="en-US" sz="1800" dirty="0">
                <a:cs typeface="Helvetica" panose="020B0604020202020204" pitchFamily="34" charset="0"/>
              </a:rPr>
              <a:t>: Title Deed registered in the Deeds Registry;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NATURE OF PROPERTY: </a:t>
            </a:r>
            <a:r>
              <a:rPr lang="en-US" sz="1800" dirty="0">
                <a:cs typeface="Helvetica" panose="020B0604020202020204" pitchFamily="34" charset="0"/>
              </a:rPr>
              <a:t>Includes Erven (Township   Register), Farms and Agricultural Holdings (Land Register);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HOW THE RIGHTS ARE TRANSFERRED: </a:t>
            </a:r>
            <a:r>
              <a:rPr lang="en-US" sz="1800" dirty="0">
                <a:cs typeface="Helvetica" panose="020B0604020202020204" pitchFamily="34" charset="0"/>
              </a:rPr>
              <a:t>The owner sells the property and it is transferred by means of a Deed of Transfer registered in the Deeds Registry;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MORTGAGE? </a:t>
            </a:r>
            <a:r>
              <a:rPr lang="en-US" sz="1800" dirty="0">
                <a:cs typeface="Helvetica" panose="020B0604020202020204" pitchFamily="34" charset="0"/>
              </a:rPr>
              <a:t>Yes, existence of a mortgage bond is endorsed against the title deed of the property.</a:t>
            </a:r>
          </a:p>
        </p:txBody>
      </p:sp>
    </p:spTree>
    <p:extLst>
      <p:ext uri="{BB962C8B-B14F-4D97-AF65-F5344CB8AC3E}">
        <p14:creationId xmlns:p14="http://schemas.microsoft.com/office/powerpoint/2010/main" val="515193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75A28-72A9-5C0B-B982-85F3574B6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Leasehold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5C572-8FBE-EA32-482F-F09647076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en-US" sz="1800" b="1" dirty="0">
                <a:cs typeface="Helvetica" panose="020B0604020202020204" pitchFamily="34" charset="0"/>
              </a:rPr>
              <a:t>NATURE OF RIGHT: </a:t>
            </a:r>
            <a:r>
              <a:rPr lang="en-US" sz="1800" dirty="0">
                <a:cs typeface="Helvetica" panose="020B0604020202020204" pitchFamily="34" charset="0"/>
              </a:rPr>
              <a:t>Owner “owns” the property but for a limited period of time e.g. 99 years. While it lasts, the leasehold right comprises the full bundle of rights associated with ownership;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PROOF OF OWNERSHIP / HOLDERS RIGHT: </a:t>
            </a:r>
            <a:r>
              <a:rPr lang="en-US" sz="1800" dirty="0">
                <a:cs typeface="Helvetica" panose="020B0604020202020204" pitchFamily="34" charset="0"/>
              </a:rPr>
              <a:t>Title deed registered in the Deeds Registry;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NATURE OF PROPERTY: </a:t>
            </a:r>
            <a:r>
              <a:rPr lang="en-US" sz="1800" dirty="0">
                <a:cs typeface="Helvetica" panose="020B0604020202020204" pitchFamily="34" charset="0"/>
              </a:rPr>
              <a:t>Includes Erven (Township Register), farms and Agricultural Holdings (Land Register) and Sectional Title (Sectional Title Register);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HOW THE RIGHTS ARE TRANSFERRED: </a:t>
            </a:r>
            <a:r>
              <a:rPr lang="en-US" sz="1800" dirty="0">
                <a:cs typeface="Helvetica" panose="020B0604020202020204" pitchFamily="34" charset="0"/>
              </a:rPr>
              <a:t>The owner sells the leasehold right in the property and it is transferred by means of a deed of transfer registered in the deeds office;</a:t>
            </a:r>
          </a:p>
          <a:p>
            <a:endParaRPr lang="en-US" sz="1800" dirty="0">
              <a:cs typeface="Helvetica" panose="020B0604020202020204" pitchFamily="34" charset="0"/>
            </a:endParaRPr>
          </a:p>
          <a:p>
            <a:r>
              <a:rPr lang="en-US" sz="1800" b="1" dirty="0">
                <a:cs typeface="Helvetica" panose="020B0604020202020204" pitchFamily="34" charset="0"/>
              </a:rPr>
              <a:t>MORTGAGE? </a:t>
            </a:r>
            <a:r>
              <a:rPr lang="en-US" sz="1800" dirty="0">
                <a:cs typeface="Helvetica" panose="020B0604020202020204" pitchFamily="34" charset="0"/>
              </a:rPr>
              <a:t>Yes, existence of a mortgage bond is endorsed against the title deed of the property.</a:t>
            </a:r>
          </a:p>
        </p:txBody>
      </p:sp>
    </p:spTree>
    <p:extLst>
      <p:ext uri="{BB962C8B-B14F-4D97-AF65-F5344CB8AC3E}">
        <p14:creationId xmlns:p14="http://schemas.microsoft.com/office/powerpoint/2010/main" val="2898447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6481D-C93C-EE68-FCED-A9E934A2F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Sectional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DA133-7F65-042F-BEF2-33E71A936C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4324" y="1187450"/>
            <a:ext cx="10515600" cy="4351338"/>
          </a:xfrm>
        </p:spPr>
        <p:txBody>
          <a:bodyPr>
            <a:noAutofit/>
          </a:bodyPr>
          <a:lstStyle/>
          <a:p>
            <a:r>
              <a:rPr lang="en-US" sz="1300" b="1" dirty="0">
                <a:cs typeface="Helvetica" panose="020B0604020202020204" pitchFamily="34" charset="0"/>
              </a:rPr>
              <a:t>NATURE OF RIGHT: </a:t>
            </a:r>
            <a:r>
              <a:rPr lang="en-US" sz="1300" dirty="0">
                <a:cs typeface="Helvetica" panose="020B0604020202020204" pitchFamily="34" charset="0"/>
              </a:rPr>
              <a:t>Owner owns the property and the ownership comprises the full bundle of rights associated with the term “ownership”;</a:t>
            </a:r>
          </a:p>
          <a:p>
            <a:pPr lvl="1"/>
            <a:endParaRPr lang="en-US" sz="1300" dirty="0">
              <a:cs typeface="Helvetica" panose="020B0604020202020204" pitchFamily="34" charset="0"/>
            </a:endParaRPr>
          </a:p>
          <a:p>
            <a:r>
              <a:rPr lang="en-US" sz="1300" b="1" dirty="0">
                <a:cs typeface="Helvetica" panose="020B0604020202020204" pitchFamily="34" charset="0"/>
              </a:rPr>
              <a:t>PROOF OF OWNERSHIP / HOLDERS RIGHT: </a:t>
            </a:r>
            <a:r>
              <a:rPr lang="en-US" sz="1300" dirty="0">
                <a:cs typeface="Helvetica" panose="020B0604020202020204" pitchFamily="34" charset="0"/>
              </a:rPr>
              <a:t>Title deed registered in the Deeds Registry;</a:t>
            </a:r>
          </a:p>
          <a:p>
            <a:endParaRPr lang="en-US" sz="1300" dirty="0">
              <a:cs typeface="Helvetica" panose="020B0604020202020204" pitchFamily="34" charset="0"/>
            </a:endParaRPr>
          </a:p>
          <a:p>
            <a:r>
              <a:rPr lang="en-US" sz="1300" b="1" dirty="0">
                <a:cs typeface="Helvetica" panose="020B0604020202020204" pitchFamily="34" charset="0"/>
              </a:rPr>
              <a:t>NATURE OF PROPERTY: </a:t>
            </a:r>
            <a:r>
              <a:rPr lang="en-US" sz="1300" dirty="0">
                <a:cs typeface="Helvetica" panose="020B0604020202020204" pitchFamily="34" charset="0"/>
              </a:rPr>
              <a:t>Unit in a Sectional Title Scheme (Sectional Title Register). A Unit is a section in a scheme together with an undivided share in the common property calculated in accordance with the participation quota of the unit. The owner can also hold a real right in terms of a notarial deed of cession of exclusive use area, registered in the Deeds Registry;</a:t>
            </a:r>
          </a:p>
          <a:p>
            <a:endParaRPr lang="en-US" sz="1300" dirty="0">
              <a:cs typeface="Helvetica" panose="020B0604020202020204" pitchFamily="34" charset="0"/>
            </a:endParaRPr>
          </a:p>
          <a:p>
            <a:r>
              <a:rPr lang="en-US" sz="1300" b="1" dirty="0">
                <a:cs typeface="Helvetica" panose="020B0604020202020204" pitchFamily="34" charset="0"/>
              </a:rPr>
              <a:t>HOW THE RIGHTS ARE TRANSFERRED: </a:t>
            </a:r>
            <a:r>
              <a:rPr lang="en-US" sz="1300" dirty="0">
                <a:cs typeface="Helvetica" panose="020B0604020202020204" pitchFamily="34" charset="0"/>
              </a:rPr>
              <a:t>The owner sells the property and it is transferred by means of a deed of transfer registered in the deeds office and ceded in terms of a notarial deed of cession of exclusive use area, registered in the deeds office;</a:t>
            </a:r>
          </a:p>
          <a:p>
            <a:endParaRPr lang="en-US" sz="1300" dirty="0">
              <a:cs typeface="Helvetica" panose="020B0604020202020204" pitchFamily="34" charset="0"/>
            </a:endParaRPr>
          </a:p>
          <a:p>
            <a:r>
              <a:rPr lang="en-US" sz="1300" b="1" dirty="0">
                <a:cs typeface="Helvetica" panose="020B0604020202020204" pitchFamily="34" charset="0"/>
              </a:rPr>
              <a:t>MORTGAGE? </a:t>
            </a:r>
            <a:r>
              <a:rPr lang="en-US" sz="1300" dirty="0">
                <a:cs typeface="Helvetica" panose="020B0604020202020204" pitchFamily="34" charset="0"/>
              </a:rPr>
              <a:t>Yes, existence of a mortgage bond is endorsed against the title deed of the property.</a:t>
            </a:r>
            <a:endParaRPr lang="en-ZA" sz="1300" dirty="0">
              <a:cs typeface="Helvetica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3A58DC2-5AB2-F1DE-6A97-05AABC171D7B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AFF9986-2824-3CBA-0C03-5A23729725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F478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Graphic 11" descr="Podcast outline">
              <a:extLst>
                <a:ext uri="{FF2B5EF4-FFF2-40B4-BE49-F238E27FC236}">
                  <a16:creationId xmlns:a16="http://schemas.microsoft.com/office/drawing/2014/main" id="{EE254D47-8C93-0229-F76C-8788D2CA7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114193" y="57405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8260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FCBDF-7E0C-5C94-D0F7-23DA0EB0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Share Block Scheme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C8BCE-550D-9D16-829F-3C4A05E73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450"/>
            <a:ext cx="10515600" cy="4989513"/>
          </a:xfrm>
        </p:spPr>
        <p:txBody>
          <a:bodyPr>
            <a:normAutofit fontScale="85000" lnSpcReduction="10000"/>
          </a:bodyPr>
          <a:lstStyle/>
          <a:p>
            <a:r>
              <a:rPr lang="en-US" sz="1800" b="1" dirty="0"/>
              <a:t>NATURE OF RIGHT: </a:t>
            </a:r>
            <a:r>
              <a:rPr lang="en-US" sz="1800" dirty="0"/>
              <a:t>The holder of shares in a share block company does not own the property, the share block company owns the property. The holder owns the shares;</a:t>
            </a:r>
          </a:p>
          <a:p>
            <a:endParaRPr lang="en-US" sz="1800" dirty="0"/>
          </a:p>
          <a:p>
            <a:r>
              <a:rPr lang="en-US" sz="1800" b="1" dirty="0"/>
              <a:t>PROOF OF OWNERSHIP / HOLDERS RIGHT: </a:t>
            </a:r>
            <a:r>
              <a:rPr lang="en-US" sz="1800" dirty="0"/>
              <a:t>Share Certificate and Use Agreement;</a:t>
            </a:r>
          </a:p>
          <a:p>
            <a:endParaRPr lang="en-US" sz="1800" dirty="0"/>
          </a:p>
          <a:p>
            <a:r>
              <a:rPr lang="en-US" sz="1800" b="1" dirty="0"/>
              <a:t>NATURE OF PROPERTY: </a:t>
            </a:r>
            <a:r>
              <a:rPr lang="en-US" sz="1800" dirty="0"/>
              <a:t>Includes Erven (Township Register), Farms and Agricultural Holdings (Land Register);</a:t>
            </a:r>
          </a:p>
          <a:p>
            <a:endParaRPr lang="en-US" sz="1800" dirty="0"/>
          </a:p>
          <a:p>
            <a:r>
              <a:rPr lang="en-US" sz="1800" b="1" dirty="0"/>
              <a:t>HOW THE RIGHTS ARE TRANSFERRED: </a:t>
            </a:r>
            <a:r>
              <a:rPr lang="en-US" sz="1800" dirty="0"/>
              <a:t>The owner sells the share and the use agreement, rights are transferred by means of a cession of a share and loan account and cession of rights in terms of a use agreement;</a:t>
            </a:r>
          </a:p>
          <a:p>
            <a:endParaRPr lang="en-US" sz="1800" dirty="0"/>
          </a:p>
          <a:p>
            <a:r>
              <a:rPr lang="en-US" sz="1800" b="1" dirty="0"/>
              <a:t>MORTGAGE? </a:t>
            </a:r>
            <a:r>
              <a:rPr lang="en-US" sz="1800" dirty="0"/>
              <a:t>No, only immovable property can be mortgaged. The share block company may mortgage the property.</a:t>
            </a:r>
            <a:endParaRPr lang="en-ZA" sz="1800" dirty="0"/>
          </a:p>
        </p:txBody>
      </p:sp>
    </p:spTree>
    <p:extLst>
      <p:ext uri="{BB962C8B-B14F-4D97-AF65-F5344CB8AC3E}">
        <p14:creationId xmlns:p14="http://schemas.microsoft.com/office/powerpoint/2010/main" val="3039332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43B5B-0FAA-FEFB-8BB2-C445086B9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2700" marR="5080">
              <a:lnSpc>
                <a:spcPct val="100800"/>
              </a:lnSpc>
              <a:spcBef>
                <a:spcPts val="90"/>
              </a:spcBef>
            </a:pPr>
            <a:r>
              <a:rPr lang="en-US" dirty="0"/>
              <a:t>Sectional Title vs Share Block Schemes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DF87B-D12F-4BD1-9B44-F08953E64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58954"/>
          </a:xfrm>
        </p:spPr>
        <p:txBody>
          <a:bodyPr>
            <a:normAutofit fontScale="77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 share block scheme involves the selling of shares in a share block company which owns a building and the on selling of the share entitles the shareholder to occupy a portion of the building.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Generally, these shares cannot be mortgaged and the transfer of the right to occupy is affected by a share transfer as opposed to registration in the Deeds Office.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 the past, the benefit of a share block was that there was no transfer duty payable upon transfer of a share. SARS caught on and now </a:t>
            </a:r>
            <a:r>
              <a:rPr lang="en-US" sz="1600" b="1" dirty="0"/>
              <a:t>transfer duty is payable on the transfer of shares or interest in a residential property company.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 negative of holding shares in a share block is the possibility of the company becoming insolvent.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</a:t>
            </a:r>
            <a:r>
              <a:rPr lang="en-US" sz="1600" dirty="0"/>
              <a:t> Share block can be converted to a sectional title scheme if half of the shareholders support the resolution of directors to convert. From a shareholders point of view, the main advantage of converting is that they become owners of immovable property rather than holders of shares in a company. They will have the advantage to mortgage the section under a home loan and participate in the management of the scheme as a member of the body corporate.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EDC39-5E10-A4C2-B6CD-F8BA3DA786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The difference</a:t>
            </a:r>
          </a:p>
        </p:txBody>
      </p:sp>
    </p:spTree>
    <p:extLst>
      <p:ext uri="{BB962C8B-B14F-4D97-AF65-F5344CB8AC3E}">
        <p14:creationId xmlns:p14="http://schemas.microsoft.com/office/powerpoint/2010/main" val="261213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48A29-7BCA-E1EA-6F1A-0323976FB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Time-share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3DC7C-763A-732F-9403-52E01286E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450"/>
            <a:ext cx="10515600" cy="4989513"/>
          </a:xfrm>
        </p:spPr>
        <p:txBody>
          <a:bodyPr>
            <a:normAutofit fontScale="47500" lnSpcReduction="20000"/>
          </a:bodyPr>
          <a:lstStyle/>
          <a:p>
            <a:r>
              <a:rPr lang="en-US" sz="3200" b="1" dirty="0"/>
              <a:t>NATURE OF RIGHT</a:t>
            </a:r>
            <a:r>
              <a:rPr lang="en-US" sz="3200" dirty="0"/>
              <a:t>: The legal structure of the scheme will decide whether the holder of the time share rights owns a share in the property. If based on sectional title, the holder owns an undivided share in the property, e.g. 1/52nd share;</a:t>
            </a:r>
          </a:p>
          <a:p>
            <a:endParaRPr lang="en-US" sz="3200" dirty="0"/>
          </a:p>
          <a:p>
            <a:r>
              <a:rPr lang="en-US" sz="3200" b="1" dirty="0"/>
              <a:t>PROOF OF OWNERSHIP / HOLDERS RIGHT: </a:t>
            </a:r>
            <a:r>
              <a:rPr lang="en-US" sz="3200" dirty="0"/>
              <a:t>Depending on the underlying structure, the holder will have a club certificate, share certificate or title deed and use agreement;</a:t>
            </a:r>
          </a:p>
          <a:p>
            <a:endParaRPr lang="en-US" sz="3200" dirty="0"/>
          </a:p>
          <a:p>
            <a:r>
              <a:rPr lang="en-US" sz="3200" b="1" dirty="0"/>
              <a:t>NATURE OF PROPERTY: </a:t>
            </a:r>
            <a:r>
              <a:rPr lang="en-US" sz="3200" dirty="0"/>
              <a:t>Includes Erven (Township Register), farms and Agricultural Holdings (Land Register) and Sectional Title (Sectional Title Register);</a:t>
            </a:r>
          </a:p>
          <a:p>
            <a:endParaRPr lang="en-US" sz="3200" dirty="0"/>
          </a:p>
          <a:p>
            <a:r>
              <a:rPr lang="en-US" sz="3200" b="1" dirty="0"/>
              <a:t>HOW THE RIGHTS ARE TRANSFERRED: </a:t>
            </a:r>
            <a:r>
              <a:rPr lang="en-US" sz="3200" dirty="0"/>
              <a:t>This will depend on the structure of the scheme;</a:t>
            </a:r>
          </a:p>
          <a:p>
            <a:endParaRPr lang="en-US" sz="3200" dirty="0"/>
          </a:p>
          <a:p>
            <a:r>
              <a:rPr lang="en-US" sz="3200" b="1" dirty="0"/>
              <a:t>MORTGAGE</a:t>
            </a:r>
            <a:r>
              <a:rPr lang="en-US" sz="3200" dirty="0"/>
              <a:t>? Only if based on sectional title, the share can be mortgaged.</a:t>
            </a:r>
            <a:endParaRPr lang="en-ZA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602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48A29-7BCA-E1EA-6F1A-0323976FB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Fractional Ownership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3DC7C-763A-732F-9403-52E01286E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450"/>
            <a:ext cx="10515600" cy="4989513"/>
          </a:xfrm>
        </p:spPr>
        <p:txBody>
          <a:bodyPr>
            <a:normAutofit fontScale="47500" lnSpcReduction="20000"/>
          </a:bodyPr>
          <a:lstStyle/>
          <a:p>
            <a:r>
              <a:rPr lang="en-US" sz="3200" b="1" dirty="0"/>
              <a:t>NATURE OF RIGHT: </a:t>
            </a:r>
            <a:r>
              <a:rPr lang="en-US" sz="3200" dirty="0"/>
              <a:t>Similar to time share, a company or CC owns the property;</a:t>
            </a:r>
          </a:p>
          <a:p>
            <a:endParaRPr lang="en-US" sz="3200" dirty="0"/>
          </a:p>
          <a:p>
            <a:r>
              <a:rPr lang="en-US" sz="3200" b="1" dirty="0"/>
              <a:t>PROOF OF OWNERSHIP </a:t>
            </a:r>
            <a:r>
              <a:rPr lang="en-US" sz="3200" dirty="0"/>
              <a:t>/ HOLDERS RIGHT: Depending on the underlying structure, the holder will have a club certificate, share certificate or title deed and use agreement;</a:t>
            </a:r>
          </a:p>
          <a:p>
            <a:endParaRPr lang="en-US" sz="3200" dirty="0"/>
          </a:p>
          <a:p>
            <a:r>
              <a:rPr lang="en-US" sz="3200" b="1" dirty="0"/>
              <a:t>NATURE OF PROPERTY: </a:t>
            </a:r>
            <a:r>
              <a:rPr lang="en-US" sz="3200" dirty="0"/>
              <a:t>Includes Erven (Township Register), farms and Agricultural Holdings (Land Register) and Sectional Title (Sectional Title Register);</a:t>
            </a:r>
          </a:p>
          <a:p>
            <a:endParaRPr lang="en-US" sz="3200" dirty="0"/>
          </a:p>
          <a:p>
            <a:r>
              <a:rPr lang="en-US" sz="3200" b="1" dirty="0"/>
              <a:t>HOW THE RIGHTS ARE TRANSFERRED: </a:t>
            </a:r>
            <a:r>
              <a:rPr lang="en-US" sz="3200" dirty="0"/>
              <a:t>This will depend on the structure of the scheme;</a:t>
            </a:r>
          </a:p>
          <a:p>
            <a:endParaRPr lang="en-US" sz="3200" dirty="0"/>
          </a:p>
          <a:p>
            <a:r>
              <a:rPr lang="en-US" sz="3200" b="1" dirty="0"/>
              <a:t>MORTGAGE? </a:t>
            </a:r>
            <a:r>
              <a:rPr lang="en-US" sz="3200" dirty="0"/>
              <a:t>Only if based on sectional title, the share can be mortgaged.</a:t>
            </a:r>
          </a:p>
        </p:txBody>
      </p:sp>
    </p:spTree>
    <p:extLst>
      <p:ext uri="{BB962C8B-B14F-4D97-AF65-F5344CB8AC3E}">
        <p14:creationId xmlns:p14="http://schemas.microsoft.com/office/powerpoint/2010/main" val="4156501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48A29-7BCA-E1EA-6F1A-0323976FB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Rights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3DC7C-763A-732F-9403-52E01286E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450"/>
            <a:ext cx="10515600" cy="4989513"/>
          </a:xfrm>
        </p:spPr>
        <p:txBody>
          <a:bodyPr>
            <a:normAutofit fontScale="40000" lnSpcReduction="20000"/>
          </a:bodyPr>
          <a:lstStyle/>
          <a:p>
            <a:r>
              <a:rPr lang="en-US" sz="3200" b="1" dirty="0"/>
              <a:t>NATURE OF RIGHT: </a:t>
            </a:r>
            <a:r>
              <a:rPr lang="en-US" sz="3200" dirty="0"/>
              <a:t>Can be ownership of an erf or unit in a sectional title scheme OR a right of occupation;</a:t>
            </a:r>
          </a:p>
          <a:p>
            <a:endParaRPr lang="en-US" sz="3200" dirty="0"/>
          </a:p>
          <a:p>
            <a:r>
              <a:rPr lang="en-US" sz="3200" b="1" dirty="0"/>
              <a:t>PROOF OF OWNERSHIP / HOLDERS RIGHT: </a:t>
            </a:r>
            <a:r>
              <a:rPr lang="en-US" sz="3200" dirty="0"/>
              <a:t>The title deed is endorsed in terms of section 4C(1)(a) of the Housing Development Schemes for Retired Persons Act;</a:t>
            </a:r>
          </a:p>
          <a:p>
            <a:endParaRPr lang="en-US" sz="3200" dirty="0"/>
          </a:p>
          <a:p>
            <a:r>
              <a:rPr lang="en-US" sz="3200" b="1" dirty="0"/>
              <a:t>NATURE OF PROPERTY: </a:t>
            </a:r>
            <a:r>
              <a:rPr lang="en-US" sz="3200" dirty="0"/>
              <a:t>Includes Erven (Township Register) and Sectional Title (Sectional Title Register);</a:t>
            </a:r>
          </a:p>
          <a:p>
            <a:endParaRPr lang="en-US" sz="3200" dirty="0"/>
          </a:p>
          <a:p>
            <a:r>
              <a:rPr lang="en-US" sz="3200" b="1" dirty="0"/>
              <a:t>HOW THE RIGHTS ARE TRANSFERRED: </a:t>
            </a:r>
            <a:r>
              <a:rPr lang="en-US" sz="3200" dirty="0"/>
              <a:t>The owner sells the property by means of a formal deed of transfer OR sells the right to occupy in terms of the Housing Development Schemes for Retired Persons Act;</a:t>
            </a:r>
          </a:p>
          <a:p>
            <a:endParaRPr lang="en-US" sz="3200" dirty="0"/>
          </a:p>
          <a:p>
            <a:r>
              <a:rPr lang="en-US" sz="3200" b="1" dirty="0"/>
              <a:t>MORTGAGE? </a:t>
            </a:r>
            <a:r>
              <a:rPr lang="en-US" sz="3200" dirty="0"/>
              <a:t>Yes, if held by title deed. If a life right, it cannot be mortgaged and the Agreement between the holder and the owner must</a:t>
            </a:r>
          </a:p>
          <a:p>
            <a:r>
              <a:rPr lang="en-US" sz="3200" dirty="0"/>
              <a:t>state as to whether the property is bonded or not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60D1B54-A068-CA54-F925-B0F1B69B1DB3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56D59E7-82FD-0697-D5A6-63C18219074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F478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" name="Graphic 4" descr="Podcast outline">
              <a:extLst>
                <a:ext uri="{FF2B5EF4-FFF2-40B4-BE49-F238E27FC236}">
                  <a16:creationId xmlns:a16="http://schemas.microsoft.com/office/drawing/2014/main" id="{97272FC5-CC94-7D49-9763-906C2BC47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1114193" y="57405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735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/>
              <a:t>Complete Code of Conduct (pages 97 – 99)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Provide relevant evidence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Complete Product Training (pages 70 – 73)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Provide relevant evidence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Obtain performance appraisal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8F6F7-A99E-67FC-D62C-8AE727A8B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do before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A69A1-6D8C-2887-ACB3-90044D98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A14E2-0F51-C946-5DA8-AF0D94411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Obtain a legal Act applicable to Real Estate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Title Deed of a property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Research what compliance certificates are required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FICA addendum’s and your agency’s RMCP.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919F-03B7-72AF-DCFB-3F6F8D1EE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Have ready for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3682509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7603</TotalTime>
  <Words>1341</Words>
  <Application>Microsoft Macintosh PowerPoint</Application>
  <PresentationFormat>Widescreen</PresentationFormat>
  <Paragraphs>119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Helvetica</vt:lpstr>
      <vt:lpstr>Office Theme</vt:lpstr>
      <vt:lpstr>PowerPoint Presentation</vt:lpstr>
      <vt:lpstr>Logbook Training</vt:lpstr>
      <vt:lpstr>Code of Conduct</vt:lpstr>
      <vt:lpstr>Products</vt:lpstr>
      <vt:lpstr>Freehold</vt:lpstr>
      <vt:lpstr>Leasehold</vt:lpstr>
      <vt:lpstr>Sectional Title</vt:lpstr>
      <vt:lpstr>Share Block Scheme</vt:lpstr>
      <vt:lpstr>Sectional Title vs Share Block Schemes</vt:lpstr>
      <vt:lpstr>Time-share</vt:lpstr>
      <vt:lpstr>Fractional Ownership</vt:lpstr>
      <vt:lpstr>Life Rights</vt:lpstr>
      <vt:lpstr>PowerPoint Presentation</vt:lpstr>
      <vt:lpstr>Activities</vt:lpstr>
      <vt:lpstr>Preparation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56</cp:revision>
  <dcterms:created xsi:type="dcterms:W3CDTF">2021-12-20T14:09:17Z</dcterms:created>
  <dcterms:modified xsi:type="dcterms:W3CDTF">2023-01-18T20:14:46Z</dcterms:modified>
</cp:coreProperties>
</file>