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5" r:id="rId2"/>
    <p:sldId id="323" r:id="rId3"/>
    <p:sldId id="350" r:id="rId4"/>
    <p:sldId id="351" r:id="rId5"/>
    <p:sldId id="353" r:id="rId6"/>
    <p:sldId id="354" r:id="rId7"/>
    <p:sldId id="355" r:id="rId8"/>
    <p:sldId id="356" r:id="rId9"/>
    <p:sldId id="357" r:id="rId10"/>
    <p:sldId id="348" r:id="rId11"/>
    <p:sldId id="331" r:id="rId12"/>
    <p:sldId id="329" r:id="rId13"/>
    <p:sldId id="330" r:id="rId14"/>
    <p:sldId id="321" r:id="rId15"/>
    <p:sldId id="261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820"/>
    <a:srgbClr val="9D2235"/>
    <a:srgbClr val="63002C"/>
    <a:srgbClr val="C7C9C8"/>
    <a:srgbClr val="343741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11"/>
    <p:restoredTop sz="94288" autoAdjust="0"/>
  </p:normalViewPr>
  <p:slideViewPr>
    <p:cSldViewPr snapToGrid="0" snapToObjects="1">
      <p:cViewPr varScale="1">
        <p:scale>
          <a:sx n="110" d="100"/>
          <a:sy n="110" d="100"/>
        </p:scale>
        <p:origin x="280" y="168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0EEF9C-5030-9B42-BF6F-81744CB3665F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88BC6E-4015-7F46-B53F-EC9FA2FBBA57}">
      <dgm:prSet phldrT="[Text]"/>
      <dgm:spPr>
        <a:solidFill>
          <a:srgbClr val="9D2235"/>
        </a:solidFill>
      </dgm:spPr>
      <dgm:t>
        <a:bodyPr/>
        <a:lstStyle/>
        <a:p>
          <a:r>
            <a:rPr lang="en-ZA" dirty="0">
              <a:solidFill>
                <a:schemeClr val="bg1"/>
              </a:solidFill>
            </a:rPr>
            <a:t>Consumer Protection Act, 68 of 2008</a:t>
          </a:r>
          <a:endParaRPr lang="en-GB" dirty="0">
            <a:solidFill>
              <a:schemeClr val="bg1"/>
            </a:solidFill>
          </a:endParaRPr>
        </a:p>
      </dgm:t>
    </dgm:pt>
    <dgm:pt modelId="{C678FED7-EA6E-5442-8272-349D4CC30026}" type="parTrans" cxnId="{21FF4A2D-B985-4142-A5ED-BAFF9CC6CB1E}">
      <dgm:prSet/>
      <dgm:spPr/>
      <dgm:t>
        <a:bodyPr/>
        <a:lstStyle/>
        <a:p>
          <a:endParaRPr lang="en-GB"/>
        </a:p>
      </dgm:t>
    </dgm:pt>
    <dgm:pt modelId="{6AACC14F-EA22-ED44-8994-5D30081D24A0}" type="sibTrans" cxnId="{21FF4A2D-B985-4142-A5ED-BAFF9CC6CB1E}">
      <dgm:prSet/>
      <dgm:spPr/>
      <dgm:t>
        <a:bodyPr/>
        <a:lstStyle/>
        <a:p>
          <a:endParaRPr lang="en-GB"/>
        </a:p>
      </dgm:t>
    </dgm:pt>
    <dgm:pt modelId="{B3D068D3-453F-7A40-AE4A-1EDC481F570F}">
      <dgm:prSet phldrT="[Text]"/>
      <dgm:spPr>
        <a:solidFill>
          <a:srgbClr val="9D2235">
            <a:alpha val="30000"/>
          </a:srgbClr>
        </a:solidFill>
      </dgm:spPr>
      <dgm:t>
        <a:bodyPr/>
        <a:lstStyle/>
        <a:p>
          <a:pPr algn="l"/>
          <a:r>
            <a:rPr lang="en-ZA" dirty="0">
              <a:solidFill>
                <a:schemeClr val="tx1"/>
              </a:solidFill>
            </a:rPr>
            <a:t>Legal Framework for consumer protection</a:t>
          </a:r>
        </a:p>
        <a:p>
          <a:pPr algn="l"/>
          <a:r>
            <a:rPr lang="en-ZA" dirty="0">
              <a:solidFill>
                <a:schemeClr val="tx1"/>
              </a:solidFill>
            </a:rPr>
            <a:t>Pertains to marketing and provision of goods and services</a:t>
          </a:r>
        </a:p>
        <a:p>
          <a:pPr algn="l"/>
          <a:r>
            <a:rPr lang="en-ZA" dirty="0">
              <a:solidFill>
                <a:schemeClr val="tx1"/>
              </a:solidFill>
            </a:rPr>
            <a:t>Estate Agent is a supplier in terms of this Act</a:t>
          </a:r>
        </a:p>
        <a:p>
          <a:pPr algn="l"/>
          <a:r>
            <a:rPr lang="en-ZA" dirty="0">
              <a:solidFill>
                <a:schemeClr val="tx1"/>
              </a:solidFill>
            </a:rPr>
            <a:t>Duty to go through the whole contract</a:t>
          </a:r>
          <a:endParaRPr lang="en-GB" dirty="0"/>
        </a:p>
      </dgm:t>
    </dgm:pt>
    <dgm:pt modelId="{1A8E1B4A-DDDE-FB48-9FAE-F41B9979060B}" type="parTrans" cxnId="{12BC42D9-0CD0-F74E-8BC8-991B32F5B066}">
      <dgm:prSet/>
      <dgm:spPr/>
      <dgm:t>
        <a:bodyPr/>
        <a:lstStyle/>
        <a:p>
          <a:endParaRPr lang="en-GB"/>
        </a:p>
      </dgm:t>
    </dgm:pt>
    <dgm:pt modelId="{78D8D471-AC4A-664F-88DF-71130EA2DAE1}" type="sibTrans" cxnId="{12BC42D9-0CD0-F74E-8BC8-991B32F5B066}">
      <dgm:prSet/>
      <dgm:spPr/>
      <dgm:t>
        <a:bodyPr/>
        <a:lstStyle/>
        <a:p>
          <a:endParaRPr lang="en-GB"/>
        </a:p>
      </dgm:t>
    </dgm:pt>
    <dgm:pt modelId="{D148F2C5-7BDE-DF41-BAD2-69BCAEA86DBC}">
      <dgm:prSet phldrT="[Text]"/>
      <dgm:spPr>
        <a:solidFill>
          <a:srgbClr val="F47820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Alienation of Land Act, 68 of 1981</a:t>
          </a:r>
          <a:endParaRPr lang="en-GB" b="0" dirty="0">
            <a:solidFill>
              <a:schemeClr val="bg1"/>
            </a:solidFill>
          </a:endParaRPr>
        </a:p>
      </dgm:t>
    </dgm:pt>
    <dgm:pt modelId="{ECECD8EE-EDEF-2343-B74F-6B3D402A065B}" type="parTrans" cxnId="{47397BAF-706A-DF4F-9116-D32CDB66CA1C}">
      <dgm:prSet/>
      <dgm:spPr/>
      <dgm:t>
        <a:bodyPr/>
        <a:lstStyle/>
        <a:p>
          <a:endParaRPr lang="en-GB"/>
        </a:p>
      </dgm:t>
    </dgm:pt>
    <dgm:pt modelId="{0E8CDB15-03D9-F54D-802E-47C3E14C738C}" type="sibTrans" cxnId="{47397BAF-706A-DF4F-9116-D32CDB66CA1C}">
      <dgm:prSet/>
      <dgm:spPr/>
      <dgm:t>
        <a:bodyPr/>
        <a:lstStyle/>
        <a:p>
          <a:endParaRPr lang="en-GB"/>
        </a:p>
      </dgm:t>
    </dgm:pt>
    <dgm:pt modelId="{580394C2-EDFB-FE4D-932E-5DE7763D0CBD}">
      <dgm:prSet phldrT="[Text]"/>
      <dgm:spPr>
        <a:solidFill>
          <a:srgbClr val="F47820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Purpose of Act to prevent uncertainties and disputes about the terms of contracts of sale of land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Sale of immovable property must be in writing. All material terms must be in writing, description, identities of the parties and purchase price. Must be signed by all parties.</a:t>
          </a:r>
          <a:endParaRPr lang="en-GB" b="0" dirty="0"/>
        </a:p>
      </dgm:t>
    </dgm:pt>
    <dgm:pt modelId="{A456B936-8C27-E842-BE02-80F2447622D6}" type="parTrans" cxnId="{6990D4FC-0A5C-DE49-B6F5-8328CFCC2BFF}">
      <dgm:prSet/>
      <dgm:spPr/>
      <dgm:t>
        <a:bodyPr/>
        <a:lstStyle/>
        <a:p>
          <a:endParaRPr lang="en-GB"/>
        </a:p>
      </dgm:t>
    </dgm:pt>
    <dgm:pt modelId="{B7587595-E203-6E4D-9716-3F9F4B41466E}" type="sibTrans" cxnId="{6990D4FC-0A5C-DE49-B6F5-8328CFCC2BFF}">
      <dgm:prSet/>
      <dgm:spPr/>
      <dgm:t>
        <a:bodyPr/>
        <a:lstStyle/>
        <a:p>
          <a:endParaRPr lang="en-GB"/>
        </a:p>
      </dgm:t>
    </dgm:pt>
    <dgm:pt modelId="{CEE39FB3-5812-424B-9775-C5800D6CB8DB}">
      <dgm:prSet phldrT="[Text]"/>
      <dgm:spPr>
        <a:solidFill>
          <a:srgbClr val="343741"/>
        </a:solidFill>
      </dgm:spPr>
      <dgm:t>
        <a:bodyPr/>
        <a:lstStyle/>
        <a:p>
          <a:r>
            <a:rPr lang="en-ZA" dirty="0">
              <a:solidFill>
                <a:schemeClr val="bg1"/>
              </a:solidFill>
            </a:rPr>
            <a:t>Sectional Title Act, 95 of 1986</a:t>
          </a:r>
          <a:endParaRPr lang="en-GB" dirty="0">
            <a:solidFill>
              <a:schemeClr val="bg1"/>
            </a:solidFill>
          </a:endParaRPr>
        </a:p>
      </dgm:t>
    </dgm:pt>
    <dgm:pt modelId="{14003A7D-B1B9-2B45-9DEC-01A96F2B2B96}" type="parTrans" cxnId="{8701EF3A-F3E0-AC4B-9822-EF62AD3E7805}">
      <dgm:prSet/>
      <dgm:spPr/>
      <dgm:t>
        <a:bodyPr/>
        <a:lstStyle/>
        <a:p>
          <a:endParaRPr lang="en-GB"/>
        </a:p>
      </dgm:t>
    </dgm:pt>
    <dgm:pt modelId="{65B57D3D-3CC7-584D-BA55-159A1419BDFA}" type="sibTrans" cxnId="{8701EF3A-F3E0-AC4B-9822-EF62AD3E7805}">
      <dgm:prSet/>
      <dgm:spPr/>
      <dgm:t>
        <a:bodyPr/>
        <a:lstStyle/>
        <a:p>
          <a:endParaRPr lang="en-GB"/>
        </a:p>
      </dgm:t>
    </dgm:pt>
    <dgm:pt modelId="{756A3D39-2FCE-C44A-80AA-4B38CA14843A}">
      <dgm:prSet phldrT="[Text]"/>
      <dgm:spPr>
        <a:solidFill>
          <a:srgbClr val="343741">
            <a:alpha val="30000"/>
          </a:srgbClr>
        </a:solidFill>
      </dgm:spPr>
      <dgm:t>
        <a:bodyPr/>
        <a:lstStyle/>
        <a:p>
          <a:pPr algn="l"/>
          <a:r>
            <a:rPr lang="en-ZA" dirty="0">
              <a:solidFill>
                <a:schemeClr val="tx1"/>
              </a:solidFill>
            </a:rPr>
            <a:t>Purpose of Act to make it possible to own a building or part thereof, separate from the land on which it stands.</a:t>
          </a:r>
        </a:p>
        <a:p>
          <a:pPr algn="l"/>
          <a:r>
            <a:rPr lang="en-ZA" dirty="0">
              <a:solidFill>
                <a:schemeClr val="tx1"/>
              </a:solidFill>
            </a:rPr>
            <a:t>When purchasing a unit in a scheme, he acquires a section and an undivided share in the common property.</a:t>
          </a:r>
          <a:endParaRPr lang="en-GB" dirty="0"/>
        </a:p>
      </dgm:t>
    </dgm:pt>
    <dgm:pt modelId="{C0E7838C-85CA-7C4C-9757-4DD784B0B305}" type="parTrans" cxnId="{8A489622-7598-B042-8CE3-F7A469310AE7}">
      <dgm:prSet/>
      <dgm:spPr/>
      <dgm:t>
        <a:bodyPr/>
        <a:lstStyle/>
        <a:p>
          <a:endParaRPr lang="en-GB"/>
        </a:p>
      </dgm:t>
    </dgm:pt>
    <dgm:pt modelId="{CB011D88-28EB-E042-A15C-8E4C357DE8DA}" type="sibTrans" cxnId="{8A489622-7598-B042-8CE3-F7A469310AE7}">
      <dgm:prSet/>
      <dgm:spPr/>
      <dgm:t>
        <a:bodyPr/>
        <a:lstStyle/>
        <a:p>
          <a:endParaRPr lang="en-GB"/>
        </a:p>
      </dgm:t>
    </dgm:pt>
    <dgm:pt modelId="{1EBD8304-8111-D34D-8079-94DCD40F6CF6}" type="pres">
      <dgm:prSet presAssocID="{CD0EEF9C-5030-9B42-BF6F-81744CB3665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731FE7-7026-0346-9F2C-2F4C8D66B900}" type="pres">
      <dgm:prSet presAssocID="{7B88BC6E-4015-7F46-B53F-EC9FA2FBBA57}" presName="horFlow" presStyleCnt="0"/>
      <dgm:spPr/>
    </dgm:pt>
    <dgm:pt modelId="{5D30EBDD-1246-2F47-B52E-BABF18A1B615}" type="pres">
      <dgm:prSet presAssocID="{7B88BC6E-4015-7F46-B53F-EC9FA2FBBA57}" presName="bigChev" presStyleLbl="node1" presStyleIdx="0" presStyleCnt="3"/>
      <dgm:spPr/>
    </dgm:pt>
    <dgm:pt modelId="{68A02F0A-5568-D649-9B70-2E38E0C985C3}" type="pres">
      <dgm:prSet presAssocID="{1A8E1B4A-DDDE-FB48-9FAE-F41B9979060B}" presName="parTrans" presStyleCnt="0"/>
      <dgm:spPr/>
    </dgm:pt>
    <dgm:pt modelId="{12DF6482-870A-F04B-B0B3-29405A49FBCA}" type="pres">
      <dgm:prSet presAssocID="{B3D068D3-453F-7A40-AE4A-1EDC481F570F}" presName="node" presStyleLbl="alignAccFollowNode1" presStyleIdx="0" presStyleCnt="3" custScaleX="222643">
        <dgm:presLayoutVars>
          <dgm:bulletEnabled val="1"/>
        </dgm:presLayoutVars>
      </dgm:prSet>
      <dgm:spPr/>
    </dgm:pt>
    <dgm:pt modelId="{C2D06125-7C34-A648-9A5F-C4674F34E647}" type="pres">
      <dgm:prSet presAssocID="{7B88BC6E-4015-7F46-B53F-EC9FA2FBBA57}" presName="vSp" presStyleCnt="0"/>
      <dgm:spPr/>
    </dgm:pt>
    <dgm:pt modelId="{ED575236-5E5F-F74E-8F23-1317481CC477}" type="pres">
      <dgm:prSet presAssocID="{D148F2C5-7BDE-DF41-BAD2-69BCAEA86DBC}" presName="horFlow" presStyleCnt="0"/>
      <dgm:spPr/>
    </dgm:pt>
    <dgm:pt modelId="{936894F0-4A9E-F945-A768-1622271C5E0C}" type="pres">
      <dgm:prSet presAssocID="{D148F2C5-7BDE-DF41-BAD2-69BCAEA86DBC}" presName="bigChev" presStyleLbl="node1" presStyleIdx="1" presStyleCnt="3"/>
      <dgm:spPr/>
    </dgm:pt>
    <dgm:pt modelId="{DF4B0F08-A969-4847-9863-90F163899B5E}" type="pres">
      <dgm:prSet presAssocID="{A456B936-8C27-E842-BE02-80F2447622D6}" presName="parTrans" presStyleCnt="0"/>
      <dgm:spPr/>
    </dgm:pt>
    <dgm:pt modelId="{28956087-1372-EA44-A10E-7789F9FD86E6}" type="pres">
      <dgm:prSet presAssocID="{580394C2-EDFB-FE4D-932E-5DE7763D0CBD}" presName="node" presStyleLbl="alignAccFollowNode1" presStyleIdx="1" presStyleCnt="3" custScaleX="222643">
        <dgm:presLayoutVars>
          <dgm:bulletEnabled val="1"/>
        </dgm:presLayoutVars>
      </dgm:prSet>
      <dgm:spPr/>
    </dgm:pt>
    <dgm:pt modelId="{0AD42521-7FD7-CF4C-9E5F-8D69D574E8D6}" type="pres">
      <dgm:prSet presAssocID="{D148F2C5-7BDE-DF41-BAD2-69BCAEA86DBC}" presName="vSp" presStyleCnt="0"/>
      <dgm:spPr/>
    </dgm:pt>
    <dgm:pt modelId="{B5EA5F7D-3803-9246-A799-BC56C464C574}" type="pres">
      <dgm:prSet presAssocID="{CEE39FB3-5812-424B-9775-C5800D6CB8DB}" presName="horFlow" presStyleCnt="0"/>
      <dgm:spPr/>
    </dgm:pt>
    <dgm:pt modelId="{F8770326-06A2-F94C-957D-21BFC9BB5360}" type="pres">
      <dgm:prSet presAssocID="{CEE39FB3-5812-424B-9775-C5800D6CB8DB}" presName="bigChev" presStyleLbl="node1" presStyleIdx="2" presStyleCnt="3"/>
      <dgm:spPr/>
    </dgm:pt>
    <dgm:pt modelId="{CB908395-A8B7-5548-B3A9-B05C73E5C480}" type="pres">
      <dgm:prSet presAssocID="{C0E7838C-85CA-7C4C-9757-4DD784B0B305}" presName="parTrans" presStyleCnt="0"/>
      <dgm:spPr/>
    </dgm:pt>
    <dgm:pt modelId="{A17C5B7F-950A-CD42-A271-59C254F81D3A}" type="pres">
      <dgm:prSet presAssocID="{756A3D39-2FCE-C44A-80AA-4B38CA14843A}" presName="node" presStyleLbl="alignAccFollowNode1" presStyleIdx="2" presStyleCnt="3" custScaleX="222643">
        <dgm:presLayoutVars>
          <dgm:bulletEnabled val="1"/>
        </dgm:presLayoutVars>
      </dgm:prSet>
      <dgm:spPr/>
    </dgm:pt>
  </dgm:ptLst>
  <dgm:cxnLst>
    <dgm:cxn modelId="{EA19A607-80D0-974B-9716-6855F9672C7A}" type="presOf" srcId="{CD0EEF9C-5030-9B42-BF6F-81744CB3665F}" destId="{1EBD8304-8111-D34D-8079-94DCD40F6CF6}" srcOrd="0" destOrd="0" presId="urn:microsoft.com/office/officeart/2005/8/layout/lProcess3"/>
    <dgm:cxn modelId="{D233A90B-C741-A443-8543-2EA1D588F43C}" type="presOf" srcId="{D148F2C5-7BDE-DF41-BAD2-69BCAEA86DBC}" destId="{936894F0-4A9E-F945-A768-1622271C5E0C}" srcOrd="0" destOrd="0" presId="urn:microsoft.com/office/officeart/2005/8/layout/lProcess3"/>
    <dgm:cxn modelId="{8A489622-7598-B042-8CE3-F7A469310AE7}" srcId="{CEE39FB3-5812-424B-9775-C5800D6CB8DB}" destId="{756A3D39-2FCE-C44A-80AA-4B38CA14843A}" srcOrd="0" destOrd="0" parTransId="{C0E7838C-85CA-7C4C-9757-4DD784B0B305}" sibTransId="{CB011D88-28EB-E042-A15C-8E4C357DE8DA}"/>
    <dgm:cxn modelId="{95AFE12B-8F3D-9D4F-9C8E-5B6AFCA9F0CF}" type="presOf" srcId="{B3D068D3-453F-7A40-AE4A-1EDC481F570F}" destId="{12DF6482-870A-F04B-B0B3-29405A49FBCA}" srcOrd="0" destOrd="0" presId="urn:microsoft.com/office/officeart/2005/8/layout/lProcess3"/>
    <dgm:cxn modelId="{21FF4A2D-B985-4142-A5ED-BAFF9CC6CB1E}" srcId="{CD0EEF9C-5030-9B42-BF6F-81744CB3665F}" destId="{7B88BC6E-4015-7F46-B53F-EC9FA2FBBA57}" srcOrd="0" destOrd="0" parTransId="{C678FED7-EA6E-5442-8272-349D4CC30026}" sibTransId="{6AACC14F-EA22-ED44-8994-5D30081D24A0}"/>
    <dgm:cxn modelId="{8701EF3A-F3E0-AC4B-9822-EF62AD3E7805}" srcId="{CD0EEF9C-5030-9B42-BF6F-81744CB3665F}" destId="{CEE39FB3-5812-424B-9775-C5800D6CB8DB}" srcOrd="2" destOrd="0" parTransId="{14003A7D-B1B9-2B45-9DEC-01A96F2B2B96}" sibTransId="{65B57D3D-3CC7-584D-BA55-159A1419BDFA}"/>
    <dgm:cxn modelId="{F44A618B-CBAB-E647-AFE4-72FA0CDAE08A}" type="presOf" srcId="{CEE39FB3-5812-424B-9775-C5800D6CB8DB}" destId="{F8770326-06A2-F94C-957D-21BFC9BB5360}" srcOrd="0" destOrd="0" presId="urn:microsoft.com/office/officeart/2005/8/layout/lProcess3"/>
    <dgm:cxn modelId="{47397BAF-706A-DF4F-9116-D32CDB66CA1C}" srcId="{CD0EEF9C-5030-9B42-BF6F-81744CB3665F}" destId="{D148F2C5-7BDE-DF41-BAD2-69BCAEA86DBC}" srcOrd="1" destOrd="0" parTransId="{ECECD8EE-EDEF-2343-B74F-6B3D402A065B}" sibTransId="{0E8CDB15-03D9-F54D-802E-47C3E14C738C}"/>
    <dgm:cxn modelId="{B8869DB3-96D7-CD45-9E4D-2962BF4B070C}" type="presOf" srcId="{580394C2-EDFB-FE4D-932E-5DE7763D0CBD}" destId="{28956087-1372-EA44-A10E-7789F9FD86E6}" srcOrd="0" destOrd="0" presId="urn:microsoft.com/office/officeart/2005/8/layout/lProcess3"/>
    <dgm:cxn modelId="{7902FDC2-2F77-F049-859A-FE5010F2FFF3}" type="presOf" srcId="{756A3D39-2FCE-C44A-80AA-4B38CA14843A}" destId="{A17C5B7F-950A-CD42-A271-59C254F81D3A}" srcOrd="0" destOrd="0" presId="urn:microsoft.com/office/officeart/2005/8/layout/lProcess3"/>
    <dgm:cxn modelId="{12BC42D9-0CD0-F74E-8BC8-991B32F5B066}" srcId="{7B88BC6E-4015-7F46-B53F-EC9FA2FBBA57}" destId="{B3D068D3-453F-7A40-AE4A-1EDC481F570F}" srcOrd="0" destOrd="0" parTransId="{1A8E1B4A-DDDE-FB48-9FAE-F41B9979060B}" sibTransId="{78D8D471-AC4A-664F-88DF-71130EA2DAE1}"/>
    <dgm:cxn modelId="{425261EA-6D3B-224E-8DA5-3A36DF3169E1}" type="presOf" srcId="{7B88BC6E-4015-7F46-B53F-EC9FA2FBBA57}" destId="{5D30EBDD-1246-2F47-B52E-BABF18A1B615}" srcOrd="0" destOrd="0" presId="urn:microsoft.com/office/officeart/2005/8/layout/lProcess3"/>
    <dgm:cxn modelId="{6990D4FC-0A5C-DE49-B6F5-8328CFCC2BFF}" srcId="{D148F2C5-7BDE-DF41-BAD2-69BCAEA86DBC}" destId="{580394C2-EDFB-FE4D-932E-5DE7763D0CBD}" srcOrd="0" destOrd="0" parTransId="{A456B936-8C27-E842-BE02-80F2447622D6}" sibTransId="{B7587595-E203-6E4D-9716-3F9F4B41466E}"/>
    <dgm:cxn modelId="{CC405740-39C4-F947-BC9C-0DA4CB5BA1F1}" type="presParOf" srcId="{1EBD8304-8111-D34D-8079-94DCD40F6CF6}" destId="{6B731FE7-7026-0346-9F2C-2F4C8D66B900}" srcOrd="0" destOrd="0" presId="urn:microsoft.com/office/officeart/2005/8/layout/lProcess3"/>
    <dgm:cxn modelId="{B46A9D43-DA11-3642-84A4-A2794F95DE4D}" type="presParOf" srcId="{6B731FE7-7026-0346-9F2C-2F4C8D66B900}" destId="{5D30EBDD-1246-2F47-B52E-BABF18A1B615}" srcOrd="0" destOrd="0" presId="urn:microsoft.com/office/officeart/2005/8/layout/lProcess3"/>
    <dgm:cxn modelId="{2BF11A53-5BD5-2940-AF88-3A87633226B5}" type="presParOf" srcId="{6B731FE7-7026-0346-9F2C-2F4C8D66B900}" destId="{68A02F0A-5568-D649-9B70-2E38E0C985C3}" srcOrd="1" destOrd="0" presId="urn:microsoft.com/office/officeart/2005/8/layout/lProcess3"/>
    <dgm:cxn modelId="{7F027647-6D23-5741-A341-88A5F3AC2209}" type="presParOf" srcId="{6B731FE7-7026-0346-9F2C-2F4C8D66B900}" destId="{12DF6482-870A-F04B-B0B3-29405A49FBCA}" srcOrd="2" destOrd="0" presId="urn:microsoft.com/office/officeart/2005/8/layout/lProcess3"/>
    <dgm:cxn modelId="{D4CA8AF7-72E4-FE48-92BD-3696B61E3608}" type="presParOf" srcId="{1EBD8304-8111-D34D-8079-94DCD40F6CF6}" destId="{C2D06125-7C34-A648-9A5F-C4674F34E647}" srcOrd="1" destOrd="0" presId="urn:microsoft.com/office/officeart/2005/8/layout/lProcess3"/>
    <dgm:cxn modelId="{AA3C5259-CC48-5D40-B5C1-2A36A5B8138B}" type="presParOf" srcId="{1EBD8304-8111-D34D-8079-94DCD40F6CF6}" destId="{ED575236-5E5F-F74E-8F23-1317481CC477}" srcOrd="2" destOrd="0" presId="urn:microsoft.com/office/officeart/2005/8/layout/lProcess3"/>
    <dgm:cxn modelId="{F841E932-5E8A-F54B-B7F2-04DA10846827}" type="presParOf" srcId="{ED575236-5E5F-F74E-8F23-1317481CC477}" destId="{936894F0-4A9E-F945-A768-1622271C5E0C}" srcOrd="0" destOrd="0" presId="urn:microsoft.com/office/officeart/2005/8/layout/lProcess3"/>
    <dgm:cxn modelId="{A8AE5D7D-BC4E-D54C-8413-1CD4C0894B63}" type="presParOf" srcId="{ED575236-5E5F-F74E-8F23-1317481CC477}" destId="{DF4B0F08-A969-4847-9863-90F163899B5E}" srcOrd="1" destOrd="0" presId="urn:microsoft.com/office/officeart/2005/8/layout/lProcess3"/>
    <dgm:cxn modelId="{6C8C5C7C-B6B1-794D-80F9-5B772B78728A}" type="presParOf" srcId="{ED575236-5E5F-F74E-8F23-1317481CC477}" destId="{28956087-1372-EA44-A10E-7789F9FD86E6}" srcOrd="2" destOrd="0" presId="urn:microsoft.com/office/officeart/2005/8/layout/lProcess3"/>
    <dgm:cxn modelId="{B50029E1-6BDC-444F-BF65-2821133D69CD}" type="presParOf" srcId="{1EBD8304-8111-D34D-8079-94DCD40F6CF6}" destId="{0AD42521-7FD7-CF4C-9E5F-8D69D574E8D6}" srcOrd="3" destOrd="0" presId="urn:microsoft.com/office/officeart/2005/8/layout/lProcess3"/>
    <dgm:cxn modelId="{1EDD3BFA-B119-784B-9765-21B6F82484C7}" type="presParOf" srcId="{1EBD8304-8111-D34D-8079-94DCD40F6CF6}" destId="{B5EA5F7D-3803-9246-A799-BC56C464C574}" srcOrd="4" destOrd="0" presId="urn:microsoft.com/office/officeart/2005/8/layout/lProcess3"/>
    <dgm:cxn modelId="{D28187E8-F694-4844-9EF8-6B115442571A}" type="presParOf" srcId="{B5EA5F7D-3803-9246-A799-BC56C464C574}" destId="{F8770326-06A2-F94C-957D-21BFC9BB5360}" srcOrd="0" destOrd="0" presId="urn:microsoft.com/office/officeart/2005/8/layout/lProcess3"/>
    <dgm:cxn modelId="{EE1990AC-4D34-C54C-9538-B4C3301EFF0B}" type="presParOf" srcId="{B5EA5F7D-3803-9246-A799-BC56C464C574}" destId="{CB908395-A8B7-5548-B3A9-B05C73E5C480}" srcOrd="1" destOrd="0" presId="urn:microsoft.com/office/officeart/2005/8/layout/lProcess3"/>
    <dgm:cxn modelId="{73AB2C09-ABF8-CC40-A217-39A1308FFC1D}" type="presParOf" srcId="{B5EA5F7D-3803-9246-A799-BC56C464C574}" destId="{A17C5B7F-950A-CD42-A271-59C254F81D3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0EEF9C-5030-9B42-BF6F-81744CB3665F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88BC6E-4015-7F46-B53F-EC9FA2FBBA57}">
      <dgm:prSet phldrT="[Text]"/>
      <dgm:spPr>
        <a:solidFill>
          <a:srgbClr val="C7C9C8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Matrimonial Property Act, 88 of 1984</a:t>
          </a:r>
          <a:endParaRPr lang="en-GB" b="0" dirty="0">
            <a:solidFill>
              <a:schemeClr val="bg1"/>
            </a:solidFill>
          </a:endParaRPr>
        </a:p>
      </dgm:t>
    </dgm:pt>
    <dgm:pt modelId="{C678FED7-EA6E-5442-8272-349D4CC30026}" type="parTrans" cxnId="{21FF4A2D-B985-4142-A5ED-BAFF9CC6CB1E}">
      <dgm:prSet/>
      <dgm:spPr/>
      <dgm:t>
        <a:bodyPr/>
        <a:lstStyle/>
        <a:p>
          <a:endParaRPr lang="en-GB"/>
        </a:p>
      </dgm:t>
    </dgm:pt>
    <dgm:pt modelId="{6AACC14F-EA22-ED44-8994-5D30081D24A0}" type="sibTrans" cxnId="{21FF4A2D-B985-4142-A5ED-BAFF9CC6CB1E}">
      <dgm:prSet/>
      <dgm:spPr/>
      <dgm:t>
        <a:bodyPr/>
        <a:lstStyle/>
        <a:p>
          <a:endParaRPr lang="en-GB"/>
        </a:p>
      </dgm:t>
    </dgm:pt>
    <dgm:pt modelId="{B3D068D3-453F-7A40-AE4A-1EDC481F570F}">
      <dgm:prSet phldrT="[Text]"/>
      <dgm:spPr>
        <a:solidFill>
          <a:srgbClr val="C7C9C8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Identify the marriage regime of the parties concerned.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A spouse, married in community of property, may not, without the written consent of the other spouse sign the agreement of sale</a:t>
          </a:r>
          <a:endParaRPr lang="en-GB" b="0" dirty="0"/>
        </a:p>
      </dgm:t>
    </dgm:pt>
    <dgm:pt modelId="{1A8E1B4A-DDDE-FB48-9FAE-F41B9979060B}" type="parTrans" cxnId="{12BC42D9-0CD0-F74E-8BC8-991B32F5B066}">
      <dgm:prSet/>
      <dgm:spPr/>
      <dgm:t>
        <a:bodyPr/>
        <a:lstStyle/>
        <a:p>
          <a:endParaRPr lang="en-GB"/>
        </a:p>
      </dgm:t>
    </dgm:pt>
    <dgm:pt modelId="{78D8D471-AC4A-664F-88DF-71130EA2DAE1}" type="sibTrans" cxnId="{12BC42D9-0CD0-F74E-8BC8-991B32F5B066}">
      <dgm:prSet/>
      <dgm:spPr/>
      <dgm:t>
        <a:bodyPr/>
        <a:lstStyle/>
        <a:p>
          <a:endParaRPr lang="en-GB"/>
        </a:p>
      </dgm:t>
    </dgm:pt>
    <dgm:pt modelId="{D148F2C5-7BDE-DF41-BAD2-69BCAEA86DBC}">
      <dgm:prSet phldrT="[Text]"/>
      <dgm:spPr>
        <a:solidFill>
          <a:srgbClr val="63002C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Alienation of Land Act, 68 of 1981</a:t>
          </a:r>
          <a:endParaRPr lang="en-GB" b="0" dirty="0">
            <a:solidFill>
              <a:schemeClr val="bg1"/>
            </a:solidFill>
          </a:endParaRPr>
        </a:p>
      </dgm:t>
    </dgm:pt>
    <dgm:pt modelId="{ECECD8EE-EDEF-2343-B74F-6B3D402A065B}" type="parTrans" cxnId="{47397BAF-706A-DF4F-9116-D32CDB66CA1C}">
      <dgm:prSet/>
      <dgm:spPr/>
      <dgm:t>
        <a:bodyPr/>
        <a:lstStyle/>
        <a:p>
          <a:endParaRPr lang="en-GB"/>
        </a:p>
      </dgm:t>
    </dgm:pt>
    <dgm:pt modelId="{0E8CDB15-03D9-F54D-802E-47C3E14C738C}" type="sibTrans" cxnId="{47397BAF-706A-DF4F-9116-D32CDB66CA1C}">
      <dgm:prSet/>
      <dgm:spPr/>
      <dgm:t>
        <a:bodyPr/>
        <a:lstStyle/>
        <a:p>
          <a:endParaRPr lang="en-GB"/>
        </a:p>
      </dgm:t>
    </dgm:pt>
    <dgm:pt modelId="{580394C2-EDFB-FE4D-932E-5DE7763D0CBD}">
      <dgm:prSet phldrT="[Text]"/>
      <dgm:spPr>
        <a:solidFill>
          <a:srgbClr val="63002C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Purpose of Act to prevent uncertainties and disputes about the terms of contracts of sale of land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Sale of immovable property must be in writing. All material terms must be in writing, description, identities of the parties and purchase price. Must be signed by all parties.</a:t>
          </a:r>
          <a:endParaRPr lang="en-GB" b="0" dirty="0"/>
        </a:p>
      </dgm:t>
    </dgm:pt>
    <dgm:pt modelId="{A456B936-8C27-E842-BE02-80F2447622D6}" type="parTrans" cxnId="{6990D4FC-0A5C-DE49-B6F5-8328CFCC2BFF}">
      <dgm:prSet/>
      <dgm:spPr/>
      <dgm:t>
        <a:bodyPr/>
        <a:lstStyle/>
        <a:p>
          <a:endParaRPr lang="en-GB"/>
        </a:p>
      </dgm:t>
    </dgm:pt>
    <dgm:pt modelId="{B7587595-E203-6E4D-9716-3F9F4B41466E}" type="sibTrans" cxnId="{6990D4FC-0A5C-DE49-B6F5-8328CFCC2BFF}">
      <dgm:prSet/>
      <dgm:spPr/>
      <dgm:t>
        <a:bodyPr/>
        <a:lstStyle/>
        <a:p>
          <a:endParaRPr lang="en-GB"/>
        </a:p>
      </dgm:t>
    </dgm:pt>
    <dgm:pt modelId="{CEE39FB3-5812-424B-9775-C5800D6CB8DB}">
      <dgm:prSet phldrT="[Text]"/>
      <dgm:spPr>
        <a:solidFill>
          <a:srgbClr val="9D2235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Deeds Registry Act, 47 of 1937</a:t>
          </a:r>
          <a:endParaRPr lang="en-GB" b="0" dirty="0">
            <a:solidFill>
              <a:schemeClr val="bg1"/>
            </a:solidFill>
          </a:endParaRPr>
        </a:p>
      </dgm:t>
    </dgm:pt>
    <dgm:pt modelId="{14003A7D-B1B9-2B45-9DEC-01A96F2B2B96}" type="parTrans" cxnId="{8701EF3A-F3E0-AC4B-9822-EF62AD3E7805}">
      <dgm:prSet/>
      <dgm:spPr/>
      <dgm:t>
        <a:bodyPr/>
        <a:lstStyle/>
        <a:p>
          <a:endParaRPr lang="en-GB"/>
        </a:p>
      </dgm:t>
    </dgm:pt>
    <dgm:pt modelId="{65B57D3D-3CC7-584D-BA55-159A1419BDFA}" type="sibTrans" cxnId="{8701EF3A-F3E0-AC4B-9822-EF62AD3E7805}">
      <dgm:prSet/>
      <dgm:spPr/>
      <dgm:t>
        <a:bodyPr/>
        <a:lstStyle/>
        <a:p>
          <a:endParaRPr lang="en-GB"/>
        </a:p>
      </dgm:t>
    </dgm:pt>
    <dgm:pt modelId="{756A3D39-2FCE-C44A-80AA-4B38CA14843A}">
      <dgm:prSet phldrT="[Text]"/>
      <dgm:spPr>
        <a:solidFill>
          <a:srgbClr val="9D2235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Act governs the laws relating to the registration of deeds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Land transferred by means of a deed of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Transfer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Ownership of immovable property cannot be acquired without formal registration.</a:t>
          </a:r>
          <a:endParaRPr lang="en-GB" b="0" dirty="0"/>
        </a:p>
      </dgm:t>
    </dgm:pt>
    <dgm:pt modelId="{C0E7838C-85CA-7C4C-9757-4DD784B0B305}" type="parTrans" cxnId="{8A489622-7598-B042-8CE3-F7A469310AE7}">
      <dgm:prSet/>
      <dgm:spPr/>
      <dgm:t>
        <a:bodyPr/>
        <a:lstStyle/>
        <a:p>
          <a:endParaRPr lang="en-GB"/>
        </a:p>
      </dgm:t>
    </dgm:pt>
    <dgm:pt modelId="{CB011D88-28EB-E042-A15C-8E4C357DE8DA}" type="sibTrans" cxnId="{8A489622-7598-B042-8CE3-F7A469310AE7}">
      <dgm:prSet/>
      <dgm:spPr/>
      <dgm:t>
        <a:bodyPr/>
        <a:lstStyle/>
        <a:p>
          <a:endParaRPr lang="en-GB"/>
        </a:p>
      </dgm:t>
    </dgm:pt>
    <dgm:pt modelId="{1EBD8304-8111-D34D-8079-94DCD40F6CF6}" type="pres">
      <dgm:prSet presAssocID="{CD0EEF9C-5030-9B42-BF6F-81744CB3665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731FE7-7026-0346-9F2C-2F4C8D66B900}" type="pres">
      <dgm:prSet presAssocID="{7B88BC6E-4015-7F46-B53F-EC9FA2FBBA57}" presName="horFlow" presStyleCnt="0"/>
      <dgm:spPr/>
    </dgm:pt>
    <dgm:pt modelId="{5D30EBDD-1246-2F47-B52E-BABF18A1B615}" type="pres">
      <dgm:prSet presAssocID="{7B88BC6E-4015-7F46-B53F-EC9FA2FBBA57}" presName="bigChev" presStyleLbl="node1" presStyleIdx="0" presStyleCnt="3"/>
      <dgm:spPr/>
    </dgm:pt>
    <dgm:pt modelId="{68A02F0A-5568-D649-9B70-2E38E0C985C3}" type="pres">
      <dgm:prSet presAssocID="{1A8E1B4A-DDDE-FB48-9FAE-F41B9979060B}" presName="parTrans" presStyleCnt="0"/>
      <dgm:spPr/>
    </dgm:pt>
    <dgm:pt modelId="{12DF6482-870A-F04B-B0B3-29405A49FBCA}" type="pres">
      <dgm:prSet presAssocID="{B3D068D3-453F-7A40-AE4A-1EDC481F570F}" presName="node" presStyleLbl="alignAccFollowNode1" presStyleIdx="0" presStyleCnt="3" custScaleX="222643">
        <dgm:presLayoutVars>
          <dgm:bulletEnabled val="1"/>
        </dgm:presLayoutVars>
      </dgm:prSet>
      <dgm:spPr/>
    </dgm:pt>
    <dgm:pt modelId="{C2D06125-7C34-A648-9A5F-C4674F34E647}" type="pres">
      <dgm:prSet presAssocID="{7B88BC6E-4015-7F46-B53F-EC9FA2FBBA57}" presName="vSp" presStyleCnt="0"/>
      <dgm:spPr/>
    </dgm:pt>
    <dgm:pt modelId="{ED575236-5E5F-F74E-8F23-1317481CC477}" type="pres">
      <dgm:prSet presAssocID="{D148F2C5-7BDE-DF41-BAD2-69BCAEA86DBC}" presName="horFlow" presStyleCnt="0"/>
      <dgm:spPr/>
    </dgm:pt>
    <dgm:pt modelId="{936894F0-4A9E-F945-A768-1622271C5E0C}" type="pres">
      <dgm:prSet presAssocID="{D148F2C5-7BDE-DF41-BAD2-69BCAEA86DBC}" presName="bigChev" presStyleLbl="node1" presStyleIdx="1" presStyleCnt="3"/>
      <dgm:spPr/>
    </dgm:pt>
    <dgm:pt modelId="{DF4B0F08-A969-4847-9863-90F163899B5E}" type="pres">
      <dgm:prSet presAssocID="{A456B936-8C27-E842-BE02-80F2447622D6}" presName="parTrans" presStyleCnt="0"/>
      <dgm:spPr/>
    </dgm:pt>
    <dgm:pt modelId="{28956087-1372-EA44-A10E-7789F9FD86E6}" type="pres">
      <dgm:prSet presAssocID="{580394C2-EDFB-FE4D-932E-5DE7763D0CBD}" presName="node" presStyleLbl="alignAccFollowNode1" presStyleIdx="1" presStyleCnt="3" custScaleX="222643">
        <dgm:presLayoutVars>
          <dgm:bulletEnabled val="1"/>
        </dgm:presLayoutVars>
      </dgm:prSet>
      <dgm:spPr/>
    </dgm:pt>
    <dgm:pt modelId="{0AD42521-7FD7-CF4C-9E5F-8D69D574E8D6}" type="pres">
      <dgm:prSet presAssocID="{D148F2C5-7BDE-DF41-BAD2-69BCAEA86DBC}" presName="vSp" presStyleCnt="0"/>
      <dgm:spPr/>
    </dgm:pt>
    <dgm:pt modelId="{B5EA5F7D-3803-9246-A799-BC56C464C574}" type="pres">
      <dgm:prSet presAssocID="{CEE39FB3-5812-424B-9775-C5800D6CB8DB}" presName="horFlow" presStyleCnt="0"/>
      <dgm:spPr/>
    </dgm:pt>
    <dgm:pt modelId="{F8770326-06A2-F94C-957D-21BFC9BB5360}" type="pres">
      <dgm:prSet presAssocID="{CEE39FB3-5812-424B-9775-C5800D6CB8DB}" presName="bigChev" presStyleLbl="node1" presStyleIdx="2" presStyleCnt="3"/>
      <dgm:spPr/>
    </dgm:pt>
    <dgm:pt modelId="{CB908395-A8B7-5548-B3A9-B05C73E5C480}" type="pres">
      <dgm:prSet presAssocID="{C0E7838C-85CA-7C4C-9757-4DD784B0B305}" presName="parTrans" presStyleCnt="0"/>
      <dgm:spPr/>
    </dgm:pt>
    <dgm:pt modelId="{A17C5B7F-950A-CD42-A271-59C254F81D3A}" type="pres">
      <dgm:prSet presAssocID="{756A3D39-2FCE-C44A-80AA-4B38CA14843A}" presName="node" presStyleLbl="alignAccFollowNode1" presStyleIdx="2" presStyleCnt="3" custScaleX="222643">
        <dgm:presLayoutVars>
          <dgm:bulletEnabled val="1"/>
        </dgm:presLayoutVars>
      </dgm:prSet>
      <dgm:spPr/>
    </dgm:pt>
  </dgm:ptLst>
  <dgm:cxnLst>
    <dgm:cxn modelId="{EA19A607-80D0-974B-9716-6855F9672C7A}" type="presOf" srcId="{CD0EEF9C-5030-9B42-BF6F-81744CB3665F}" destId="{1EBD8304-8111-D34D-8079-94DCD40F6CF6}" srcOrd="0" destOrd="0" presId="urn:microsoft.com/office/officeart/2005/8/layout/lProcess3"/>
    <dgm:cxn modelId="{D233A90B-C741-A443-8543-2EA1D588F43C}" type="presOf" srcId="{D148F2C5-7BDE-DF41-BAD2-69BCAEA86DBC}" destId="{936894F0-4A9E-F945-A768-1622271C5E0C}" srcOrd="0" destOrd="0" presId="urn:microsoft.com/office/officeart/2005/8/layout/lProcess3"/>
    <dgm:cxn modelId="{8A489622-7598-B042-8CE3-F7A469310AE7}" srcId="{CEE39FB3-5812-424B-9775-C5800D6CB8DB}" destId="{756A3D39-2FCE-C44A-80AA-4B38CA14843A}" srcOrd="0" destOrd="0" parTransId="{C0E7838C-85CA-7C4C-9757-4DD784B0B305}" sibTransId="{CB011D88-28EB-E042-A15C-8E4C357DE8DA}"/>
    <dgm:cxn modelId="{95AFE12B-8F3D-9D4F-9C8E-5B6AFCA9F0CF}" type="presOf" srcId="{B3D068D3-453F-7A40-AE4A-1EDC481F570F}" destId="{12DF6482-870A-F04B-B0B3-29405A49FBCA}" srcOrd="0" destOrd="0" presId="urn:microsoft.com/office/officeart/2005/8/layout/lProcess3"/>
    <dgm:cxn modelId="{21FF4A2D-B985-4142-A5ED-BAFF9CC6CB1E}" srcId="{CD0EEF9C-5030-9B42-BF6F-81744CB3665F}" destId="{7B88BC6E-4015-7F46-B53F-EC9FA2FBBA57}" srcOrd="0" destOrd="0" parTransId="{C678FED7-EA6E-5442-8272-349D4CC30026}" sibTransId="{6AACC14F-EA22-ED44-8994-5D30081D24A0}"/>
    <dgm:cxn modelId="{8701EF3A-F3E0-AC4B-9822-EF62AD3E7805}" srcId="{CD0EEF9C-5030-9B42-BF6F-81744CB3665F}" destId="{CEE39FB3-5812-424B-9775-C5800D6CB8DB}" srcOrd="2" destOrd="0" parTransId="{14003A7D-B1B9-2B45-9DEC-01A96F2B2B96}" sibTransId="{65B57D3D-3CC7-584D-BA55-159A1419BDFA}"/>
    <dgm:cxn modelId="{F44A618B-CBAB-E647-AFE4-72FA0CDAE08A}" type="presOf" srcId="{CEE39FB3-5812-424B-9775-C5800D6CB8DB}" destId="{F8770326-06A2-F94C-957D-21BFC9BB5360}" srcOrd="0" destOrd="0" presId="urn:microsoft.com/office/officeart/2005/8/layout/lProcess3"/>
    <dgm:cxn modelId="{47397BAF-706A-DF4F-9116-D32CDB66CA1C}" srcId="{CD0EEF9C-5030-9B42-BF6F-81744CB3665F}" destId="{D148F2C5-7BDE-DF41-BAD2-69BCAEA86DBC}" srcOrd="1" destOrd="0" parTransId="{ECECD8EE-EDEF-2343-B74F-6B3D402A065B}" sibTransId="{0E8CDB15-03D9-F54D-802E-47C3E14C738C}"/>
    <dgm:cxn modelId="{B8869DB3-96D7-CD45-9E4D-2962BF4B070C}" type="presOf" srcId="{580394C2-EDFB-FE4D-932E-5DE7763D0CBD}" destId="{28956087-1372-EA44-A10E-7789F9FD86E6}" srcOrd="0" destOrd="0" presId="urn:microsoft.com/office/officeart/2005/8/layout/lProcess3"/>
    <dgm:cxn modelId="{7902FDC2-2F77-F049-859A-FE5010F2FFF3}" type="presOf" srcId="{756A3D39-2FCE-C44A-80AA-4B38CA14843A}" destId="{A17C5B7F-950A-CD42-A271-59C254F81D3A}" srcOrd="0" destOrd="0" presId="urn:microsoft.com/office/officeart/2005/8/layout/lProcess3"/>
    <dgm:cxn modelId="{12BC42D9-0CD0-F74E-8BC8-991B32F5B066}" srcId="{7B88BC6E-4015-7F46-B53F-EC9FA2FBBA57}" destId="{B3D068D3-453F-7A40-AE4A-1EDC481F570F}" srcOrd="0" destOrd="0" parTransId="{1A8E1B4A-DDDE-FB48-9FAE-F41B9979060B}" sibTransId="{78D8D471-AC4A-664F-88DF-71130EA2DAE1}"/>
    <dgm:cxn modelId="{425261EA-6D3B-224E-8DA5-3A36DF3169E1}" type="presOf" srcId="{7B88BC6E-4015-7F46-B53F-EC9FA2FBBA57}" destId="{5D30EBDD-1246-2F47-B52E-BABF18A1B615}" srcOrd="0" destOrd="0" presId="urn:microsoft.com/office/officeart/2005/8/layout/lProcess3"/>
    <dgm:cxn modelId="{6990D4FC-0A5C-DE49-B6F5-8328CFCC2BFF}" srcId="{D148F2C5-7BDE-DF41-BAD2-69BCAEA86DBC}" destId="{580394C2-EDFB-FE4D-932E-5DE7763D0CBD}" srcOrd="0" destOrd="0" parTransId="{A456B936-8C27-E842-BE02-80F2447622D6}" sibTransId="{B7587595-E203-6E4D-9716-3F9F4B41466E}"/>
    <dgm:cxn modelId="{CC405740-39C4-F947-BC9C-0DA4CB5BA1F1}" type="presParOf" srcId="{1EBD8304-8111-D34D-8079-94DCD40F6CF6}" destId="{6B731FE7-7026-0346-9F2C-2F4C8D66B900}" srcOrd="0" destOrd="0" presId="urn:microsoft.com/office/officeart/2005/8/layout/lProcess3"/>
    <dgm:cxn modelId="{B46A9D43-DA11-3642-84A4-A2794F95DE4D}" type="presParOf" srcId="{6B731FE7-7026-0346-9F2C-2F4C8D66B900}" destId="{5D30EBDD-1246-2F47-B52E-BABF18A1B615}" srcOrd="0" destOrd="0" presId="urn:microsoft.com/office/officeart/2005/8/layout/lProcess3"/>
    <dgm:cxn modelId="{2BF11A53-5BD5-2940-AF88-3A87633226B5}" type="presParOf" srcId="{6B731FE7-7026-0346-9F2C-2F4C8D66B900}" destId="{68A02F0A-5568-D649-9B70-2E38E0C985C3}" srcOrd="1" destOrd="0" presId="urn:microsoft.com/office/officeart/2005/8/layout/lProcess3"/>
    <dgm:cxn modelId="{7F027647-6D23-5741-A341-88A5F3AC2209}" type="presParOf" srcId="{6B731FE7-7026-0346-9F2C-2F4C8D66B900}" destId="{12DF6482-870A-F04B-B0B3-29405A49FBCA}" srcOrd="2" destOrd="0" presId="urn:microsoft.com/office/officeart/2005/8/layout/lProcess3"/>
    <dgm:cxn modelId="{D4CA8AF7-72E4-FE48-92BD-3696B61E3608}" type="presParOf" srcId="{1EBD8304-8111-D34D-8079-94DCD40F6CF6}" destId="{C2D06125-7C34-A648-9A5F-C4674F34E647}" srcOrd="1" destOrd="0" presId="urn:microsoft.com/office/officeart/2005/8/layout/lProcess3"/>
    <dgm:cxn modelId="{AA3C5259-CC48-5D40-B5C1-2A36A5B8138B}" type="presParOf" srcId="{1EBD8304-8111-D34D-8079-94DCD40F6CF6}" destId="{ED575236-5E5F-F74E-8F23-1317481CC477}" srcOrd="2" destOrd="0" presId="urn:microsoft.com/office/officeart/2005/8/layout/lProcess3"/>
    <dgm:cxn modelId="{F841E932-5E8A-F54B-B7F2-04DA10846827}" type="presParOf" srcId="{ED575236-5E5F-F74E-8F23-1317481CC477}" destId="{936894F0-4A9E-F945-A768-1622271C5E0C}" srcOrd="0" destOrd="0" presId="urn:microsoft.com/office/officeart/2005/8/layout/lProcess3"/>
    <dgm:cxn modelId="{A8AE5D7D-BC4E-D54C-8413-1CD4C0894B63}" type="presParOf" srcId="{ED575236-5E5F-F74E-8F23-1317481CC477}" destId="{DF4B0F08-A969-4847-9863-90F163899B5E}" srcOrd="1" destOrd="0" presId="urn:microsoft.com/office/officeart/2005/8/layout/lProcess3"/>
    <dgm:cxn modelId="{6C8C5C7C-B6B1-794D-80F9-5B772B78728A}" type="presParOf" srcId="{ED575236-5E5F-F74E-8F23-1317481CC477}" destId="{28956087-1372-EA44-A10E-7789F9FD86E6}" srcOrd="2" destOrd="0" presId="urn:microsoft.com/office/officeart/2005/8/layout/lProcess3"/>
    <dgm:cxn modelId="{B50029E1-6BDC-444F-BF65-2821133D69CD}" type="presParOf" srcId="{1EBD8304-8111-D34D-8079-94DCD40F6CF6}" destId="{0AD42521-7FD7-CF4C-9E5F-8D69D574E8D6}" srcOrd="3" destOrd="0" presId="urn:microsoft.com/office/officeart/2005/8/layout/lProcess3"/>
    <dgm:cxn modelId="{1EDD3BFA-B119-784B-9765-21B6F82484C7}" type="presParOf" srcId="{1EBD8304-8111-D34D-8079-94DCD40F6CF6}" destId="{B5EA5F7D-3803-9246-A799-BC56C464C574}" srcOrd="4" destOrd="0" presId="urn:microsoft.com/office/officeart/2005/8/layout/lProcess3"/>
    <dgm:cxn modelId="{D28187E8-F694-4844-9EF8-6B115442571A}" type="presParOf" srcId="{B5EA5F7D-3803-9246-A799-BC56C464C574}" destId="{F8770326-06A2-F94C-957D-21BFC9BB5360}" srcOrd="0" destOrd="0" presId="urn:microsoft.com/office/officeart/2005/8/layout/lProcess3"/>
    <dgm:cxn modelId="{EE1990AC-4D34-C54C-9538-B4C3301EFF0B}" type="presParOf" srcId="{B5EA5F7D-3803-9246-A799-BC56C464C574}" destId="{CB908395-A8B7-5548-B3A9-B05C73E5C480}" srcOrd="1" destOrd="0" presId="urn:microsoft.com/office/officeart/2005/8/layout/lProcess3"/>
    <dgm:cxn modelId="{73AB2C09-ABF8-CC40-A217-39A1308FFC1D}" type="presParOf" srcId="{B5EA5F7D-3803-9246-A799-BC56C464C574}" destId="{A17C5B7F-950A-CD42-A271-59C254F81D3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0EEF9C-5030-9B42-BF6F-81744CB3665F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88BC6E-4015-7F46-B53F-EC9FA2FBBA57}">
      <dgm:prSet phldrT="[Text]"/>
      <dgm:spPr>
        <a:solidFill>
          <a:srgbClr val="F47820"/>
        </a:solidFill>
      </dgm:spPr>
      <dgm:t>
        <a:bodyPr/>
        <a:lstStyle/>
        <a:p>
          <a:r>
            <a:rPr lang="en-ZA" dirty="0">
              <a:solidFill>
                <a:schemeClr val="bg1"/>
              </a:solidFill>
            </a:rPr>
            <a:t>Prevention of illegal Eviction from and unlawful occupation of Land Act, 19 of 1998</a:t>
          </a:r>
          <a:endParaRPr lang="en-GB" dirty="0">
            <a:solidFill>
              <a:schemeClr val="bg1"/>
            </a:solidFill>
          </a:endParaRPr>
        </a:p>
      </dgm:t>
    </dgm:pt>
    <dgm:pt modelId="{C678FED7-EA6E-5442-8272-349D4CC30026}" type="parTrans" cxnId="{21FF4A2D-B985-4142-A5ED-BAFF9CC6CB1E}">
      <dgm:prSet/>
      <dgm:spPr/>
      <dgm:t>
        <a:bodyPr/>
        <a:lstStyle/>
        <a:p>
          <a:endParaRPr lang="en-GB"/>
        </a:p>
      </dgm:t>
    </dgm:pt>
    <dgm:pt modelId="{6AACC14F-EA22-ED44-8994-5D30081D24A0}" type="sibTrans" cxnId="{21FF4A2D-B985-4142-A5ED-BAFF9CC6CB1E}">
      <dgm:prSet/>
      <dgm:spPr/>
      <dgm:t>
        <a:bodyPr/>
        <a:lstStyle/>
        <a:p>
          <a:endParaRPr lang="en-GB"/>
        </a:p>
      </dgm:t>
    </dgm:pt>
    <dgm:pt modelId="{B3D068D3-453F-7A40-AE4A-1EDC481F570F}">
      <dgm:prSet phldrT="[Text]"/>
      <dgm:spPr>
        <a:solidFill>
          <a:srgbClr val="F47820">
            <a:alpha val="30000"/>
          </a:srgbClr>
        </a:solidFill>
      </dgm:spPr>
      <dgm:t>
        <a:bodyPr/>
        <a:lstStyle/>
        <a:p>
          <a:pPr algn="l"/>
          <a:r>
            <a:rPr lang="en-ZA" dirty="0">
              <a:solidFill>
                <a:schemeClr val="tx1"/>
              </a:solidFill>
            </a:rPr>
            <a:t>Regulates the circumstances under which unlawful occupiers may be evicted from land.</a:t>
          </a:r>
        </a:p>
        <a:p>
          <a:pPr algn="l"/>
          <a:r>
            <a:rPr lang="en-ZA" dirty="0">
              <a:solidFill>
                <a:schemeClr val="tx1"/>
              </a:solidFill>
            </a:rPr>
            <a:t>Act sets out the steps that must be taken in order to lawfully evict an occupier.</a:t>
          </a:r>
          <a:endParaRPr lang="en-GB" dirty="0"/>
        </a:p>
      </dgm:t>
    </dgm:pt>
    <dgm:pt modelId="{1A8E1B4A-DDDE-FB48-9FAE-F41B9979060B}" type="parTrans" cxnId="{12BC42D9-0CD0-F74E-8BC8-991B32F5B066}">
      <dgm:prSet/>
      <dgm:spPr/>
      <dgm:t>
        <a:bodyPr/>
        <a:lstStyle/>
        <a:p>
          <a:endParaRPr lang="en-GB"/>
        </a:p>
      </dgm:t>
    </dgm:pt>
    <dgm:pt modelId="{78D8D471-AC4A-664F-88DF-71130EA2DAE1}" type="sibTrans" cxnId="{12BC42D9-0CD0-F74E-8BC8-991B32F5B066}">
      <dgm:prSet/>
      <dgm:spPr/>
      <dgm:t>
        <a:bodyPr/>
        <a:lstStyle/>
        <a:p>
          <a:endParaRPr lang="en-GB"/>
        </a:p>
      </dgm:t>
    </dgm:pt>
    <dgm:pt modelId="{D148F2C5-7BDE-DF41-BAD2-69BCAEA86DBC}">
      <dgm:prSet phldrT="[Text]"/>
      <dgm:spPr>
        <a:solidFill>
          <a:srgbClr val="343741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Transfer Duty Act, 40 of 1949</a:t>
          </a:r>
          <a:endParaRPr lang="en-GB" b="0" dirty="0">
            <a:solidFill>
              <a:schemeClr val="bg1"/>
            </a:solidFill>
          </a:endParaRPr>
        </a:p>
      </dgm:t>
    </dgm:pt>
    <dgm:pt modelId="{ECECD8EE-EDEF-2343-B74F-6B3D402A065B}" type="parTrans" cxnId="{47397BAF-706A-DF4F-9116-D32CDB66CA1C}">
      <dgm:prSet/>
      <dgm:spPr/>
      <dgm:t>
        <a:bodyPr/>
        <a:lstStyle/>
        <a:p>
          <a:endParaRPr lang="en-GB"/>
        </a:p>
      </dgm:t>
    </dgm:pt>
    <dgm:pt modelId="{0E8CDB15-03D9-F54D-802E-47C3E14C738C}" type="sibTrans" cxnId="{47397BAF-706A-DF4F-9116-D32CDB66CA1C}">
      <dgm:prSet/>
      <dgm:spPr/>
      <dgm:t>
        <a:bodyPr/>
        <a:lstStyle/>
        <a:p>
          <a:endParaRPr lang="en-GB"/>
        </a:p>
      </dgm:t>
    </dgm:pt>
    <dgm:pt modelId="{580394C2-EDFB-FE4D-932E-5DE7763D0CBD}">
      <dgm:prSet phldrT="[Text]"/>
      <dgm:spPr>
        <a:solidFill>
          <a:srgbClr val="343741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Transfer duty is a tax levied on any immovable property which is acquired.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Person acquiring the property becomes liable to pay transfer duty.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Transfer duty exempt up to R1 000 000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And certain transactions such as acquisition by surviving or divorced spouses, municipality or government or public hospitals.</a:t>
          </a:r>
          <a:endParaRPr lang="en-GB" b="0" dirty="0"/>
        </a:p>
      </dgm:t>
    </dgm:pt>
    <dgm:pt modelId="{A456B936-8C27-E842-BE02-80F2447622D6}" type="parTrans" cxnId="{6990D4FC-0A5C-DE49-B6F5-8328CFCC2BFF}">
      <dgm:prSet/>
      <dgm:spPr/>
      <dgm:t>
        <a:bodyPr/>
        <a:lstStyle/>
        <a:p>
          <a:endParaRPr lang="en-GB"/>
        </a:p>
      </dgm:t>
    </dgm:pt>
    <dgm:pt modelId="{B7587595-E203-6E4D-9716-3F9F4B41466E}" type="sibTrans" cxnId="{6990D4FC-0A5C-DE49-B6F5-8328CFCC2BFF}">
      <dgm:prSet/>
      <dgm:spPr/>
      <dgm:t>
        <a:bodyPr/>
        <a:lstStyle/>
        <a:p>
          <a:endParaRPr lang="en-GB"/>
        </a:p>
      </dgm:t>
    </dgm:pt>
    <dgm:pt modelId="{CEE39FB3-5812-424B-9775-C5800D6CB8DB}">
      <dgm:prSet phldrT="[Text]"/>
      <dgm:spPr>
        <a:solidFill>
          <a:srgbClr val="C7C9C8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Value Added Tax, 89 of 1991</a:t>
          </a:r>
          <a:endParaRPr lang="en-GB" b="0" dirty="0">
            <a:solidFill>
              <a:schemeClr val="bg1"/>
            </a:solidFill>
          </a:endParaRPr>
        </a:p>
      </dgm:t>
    </dgm:pt>
    <dgm:pt modelId="{14003A7D-B1B9-2B45-9DEC-01A96F2B2B96}" type="parTrans" cxnId="{8701EF3A-F3E0-AC4B-9822-EF62AD3E7805}">
      <dgm:prSet/>
      <dgm:spPr/>
      <dgm:t>
        <a:bodyPr/>
        <a:lstStyle/>
        <a:p>
          <a:endParaRPr lang="en-GB"/>
        </a:p>
      </dgm:t>
    </dgm:pt>
    <dgm:pt modelId="{65B57D3D-3CC7-584D-BA55-159A1419BDFA}" type="sibTrans" cxnId="{8701EF3A-F3E0-AC4B-9822-EF62AD3E7805}">
      <dgm:prSet/>
      <dgm:spPr/>
      <dgm:t>
        <a:bodyPr/>
        <a:lstStyle/>
        <a:p>
          <a:endParaRPr lang="en-GB"/>
        </a:p>
      </dgm:t>
    </dgm:pt>
    <dgm:pt modelId="{756A3D39-2FCE-C44A-80AA-4B38CA14843A}">
      <dgm:prSet phldrT="[Text]"/>
      <dgm:spPr>
        <a:solidFill>
          <a:srgbClr val="C7C9C8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Vat is indirect tax on consumption of goods and services</a:t>
          </a:r>
        </a:p>
        <a:p>
          <a:pPr algn="l"/>
          <a:r>
            <a:rPr lang="en-ZA" b="0" dirty="0">
              <a:solidFill>
                <a:schemeClr val="tx1"/>
              </a:solidFill>
            </a:rPr>
            <a:t>Commission charge by an agent for the sale of a property is also subject to VAT</a:t>
          </a:r>
          <a:endParaRPr lang="en-GB" b="0" dirty="0"/>
        </a:p>
      </dgm:t>
    </dgm:pt>
    <dgm:pt modelId="{C0E7838C-85CA-7C4C-9757-4DD784B0B305}" type="parTrans" cxnId="{8A489622-7598-B042-8CE3-F7A469310AE7}">
      <dgm:prSet/>
      <dgm:spPr/>
      <dgm:t>
        <a:bodyPr/>
        <a:lstStyle/>
        <a:p>
          <a:endParaRPr lang="en-GB"/>
        </a:p>
      </dgm:t>
    </dgm:pt>
    <dgm:pt modelId="{CB011D88-28EB-E042-A15C-8E4C357DE8DA}" type="sibTrans" cxnId="{8A489622-7598-B042-8CE3-F7A469310AE7}">
      <dgm:prSet/>
      <dgm:spPr/>
      <dgm:t>
        <a:bodyPr/>
        <a:lstStyle/>
        <a:p>
          <a:endParaRPr lang="en-GB"/>
        </a:p>
      </dgm:t>
    </dgm:pt>
    <dgm:pt modelId="{1EBD8304-8111-D34D-8079-94DCD40F6CF6}" type="pres">
      <dgm:prSet presAssocID="{CD0EEF9C-5030-9B42-BF6F-81744CB3665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731FE7-7026-0346-9F2C-2F4C8D66B900}" type="pres">
      <dgm:prSet presAssocID="{7B88BC6E-4015-7F46-B53F-EC9FA2FBBA57}" presName="horFlow" presStyleCnt="0"/>
      <dgm:spPr/>
    </dgm:pt>
    <dgm:pt modelId="{5D30EBDD-1246-2F47-B52E-BABF18A1B615}" type="pres">
      <dgm:prSet presAssocID="{7B88BC6E-4015-7F46-B53F-EC9FA2FBBA57}" presName="bigChev" presStyleLbl="node1" presStyleIdx="0" presStyleCnt="3"/>
      <dgm:spPr/>
    </dgm:pt>
    <dgm:pt modelId="{68A02F0A-5568-D649-9B70-2E38E0C985C3}" type="pres">
      <dgm:prSet presAssocID="{1A8E1B4A-DDDE-FB48-9FAE-F41B9979060B}" presName="parTrans" presStyleCnt="0"/>
      <dgm:spPr/>
    </dgm:pt>
    <dgm:pt modelId="{12DF6482-870A-F04B-B0B3-29405A49FBCA}" type="pres">
      <dgm:prSet presAssocID="{B3D068D3-453F-7A40-AE4A-1EDC481F570F}" presName="node" presStyleLbl="alignAccFollowNode1" presStyleIdx="0" presStyleCnt="3" custScaleX="222643">
        <dgm:presLayoutVars>
          <dgm:bulletEnabled val="1"/>
        </dgm:presLayoutVars>
      </dgm:prSet>
      <dgm:spPr/>
    </dgm:pt>
    <dgm:pt modelId="{C2D06125-7C34-A648-9A5F-C4674F34E647}" type="pres">
      <dgm:prSet presAssocID="{7B88BC6E-4015-7F46-B53F-EC9FA2FBBA57}" presName="vSp" presStyleCnt="0"/>
      <dgm:spPr/>
    </dgm:pt>
    <dgm:pt modelId="{ED575236-5E5F-F74E-8F23-1317481CC477}" type="pres">
      <dgm:prSet presAssocID="{D148F2C5-7BDE-DF41-BAD2-69BCAEA86DBC}" presName="horFlow" presStyleCnt="0"/>
      <dgm:spPr/>
    </dgm:pt>
    <dgm:pt modelId="{936894F0-4A9E-F945-A768-1622271C5E0C}" type="pres">
      <dgm:prSet presAssocID="{D148F2C5-7BDE-DF41-BAD2-69BCAEA86DBC}" presName="bigChev" presStyleLbl="node1" presStyleIdx="1" presStyleCnt="3"/>
      <dgm:spPr/>
    </dgm:pt>
    <dgm:pt modelId="{DF4B0F08-A969-4847-9863-90F163899B5E}" type="pres">
      <dgm:prSet presAssocID="{A456B936-8C27-E842-BE02-80F2447622D6}" presName="parTrans" presStyleCnt="0"/>
      <dgm:spPr/>
    </dgm:pt>
    <dgm:pt modelId="{28956087-1372-EA44-A10E-7789F9FD86E6}" type="pres">
      <dgm:prSet presAssocID="{580394C2-EDFB-FE4D-932E-5DE7763D0CBD}" presName="node" presStyleLbl="alignAccFollowNode1" presStyleIdx="1" presStyleCnt="3" custScaleX="222643">
        <dgm:presLayoutVars>
          <dgm:bulletEnabled val="1"/>
        </dgm:presLayoutVars>
      </dgm:prSet>
      <dgm:spPr/>
    </dgm:pt>
    <dgm:pt modelId="{0AD42521-7FD7-CF4C-9E5F-8D69D574E8D6}" type="pres">
      <dgm:prSet presAssocID="{D148F2C5-7BDE-DF41-BAD2-69BCAEA86DBC}" presName="vSp" presStyleCnt="0"/>
      <dgm:spPr/>
    </dgm:pt>
    <dgm:pt modelId="{B5EA5F7D-3803-9246-A799-BC56C464C574}" type="pres">
      <dgm:prSet presAssocID="{CEE39FB3-5812-424B-9775-C5800D6CB8DB}" presName="horFlow" presStyleCnt="0"/>
      <dgm:spPr/>
    </dgm:pt>
    <dgm:pt modelId="{F8770326-06A2-F94C-957D-21BFC9BB5360}" type="pres">
      <dgm:prSet presAssocID="{CEE39FB3-5812-424B-9775-C5800D6CB8DB}" presName="bigChev" presStyleLbl="node1" presStyleIdx="2" presStyleCnt="3"/>
      <dgm:spPr/>
    </dgm:pt>
    <dgm:pt modelId="{CB908395-A8B7-5548-B3A9-B05C73E5C480}" type="pres">
      <dgm:prSet presAssocID="{C0E7838C-85CA-7C4C-9757-4DD784B0B305}" presName="parTrans" presStyleCnt="0"/>
      <dgm:spPr/>
    </dgm:pt>
    <dgm:pt modelId="{A17C5B7F-950A-CD42-A271-59C254F81D3A}" type="pres">
      <dgm:prSet presAssocID="{756A3D39-2FCE-C44A-80AA-4B38CA14843A}" presName="node" presStyleLbl="alignAccFollowNode1" presStyleIdx="2" presStyleCnt="3" custScaleX="222643">
        <dgm:presLayoutVars>
          <dgm:bulletEnabled val="1"/>
        </dgm:presLayoutVars>
      </dgm:prSet>
      <dgm:spPr/>
    </dgm:pt>
  </dgm:ptLst>
  <dgm:cxnLst>
    <dgm:cxn modelId="{EA19A607-80D0-974B-9716-6855F9672C7A}" type="presOf" srcId="{CD0EEF9C-5030-9B42-BF6F-81744CB3665F}" destId="{1EBD8304-8111-D34D-8079-94DCD40F6CF6}" srcOrd="0" destOrd="0" presId="urn:microsoft.com/office/officeart/2005/8/layout/lProcess3"/>
    <dgm:cxn modelId="{D233A90B-C741-A443-8543-2EA1D588F43C}" type="presOf" srcId="{D148F2C5-7BDE-DF41-BAD2-69BCAEA86DBC}" destId="{936894F0-4A9E-F945-A768-1622271C5E0C}" srcOrd="0" destOrd="0" presId="urn:microsoft.com/office/officeart/2005/8/layout/lProcess3"/>
    <dgm:cxn modelId="{8A489622-7598-B042-8CE3-F7A469310AE7}" srcId="{CEE39FB3-5812-424B-9775-C5800D6CB8DB}" destId="{756A3D39-2FCE-C44A-80AA-4B38CA14843A}" srcOrd="0" destOrd="0" parTransId="{C0E7838C-85CA-7C4C-9757-4DD784B0B305}" sibTransId="{CB011D88-28EB-E042-A15C-8E4C357DE8DA}"/>
    <dgm:cxn modelId="{95AFE12B-8F3D-9D4F-9C8E-5B6AFCA9F0CF}" type="presOf" srcId="{B3D068D3-453F-7A40-AE4A-1EDC481F570F}" destId="{12DF6482-870A-F04B-B0B3-29405A49FBCA}" srcOrd="0" destOrd="0" presId="urn:microsoft.com/office/officeart/2005/8/layout/lProcess3"/>
    <dgm:cxn modelId="{21FF4A2D-B985-4142-A5ED-BAFF9CC6CB1E}" srcId="{CD0EEF9C-5030-9B42-BF6F-81744CB3665F}" destId="{7B88BC6E-4015-7F46-B53F-EC9FA2FBBA57}" srcOrd="0" destOrd="0" parTransId="{C678FED7-EA6E-5442-8272-349D4CC30026}" sibTransId="{6AACC14F-EA22-ED44-8994-5D30081D24A0}"/>
    <dgm:cxn modelId="{8701EF3A-F3E0-AC4B-9822-EF62AD3E7805}" srcId="{CD0EEF9C-5030-9B42-BF6F-81744CB3665F}" destId="{CEE39FB3-5812-424B-9775-C5800D6CB8DB}" srcOrd="2" destOrd="0" parTransId="{14003A7D-B1B9-2B45-9DEC-01A96F2B2B96}" sibTransId="{65B57D3D-3CC7-584D-BA55-159A1419BDFA}"/>
    <dgm:cxn modelId="{F44A618B-CBAB-E647-AFE4-72FA0CDAE08A}" type="presOf" srcId="{CEE39FB3-5812-424B-9775-C5800D6CB8DB}" destId="{F8770326-06A2-F94C-957D-21BFC9BB5360}" srcOrd="0" destOrd="0" presId="urn:microsoft.com/office/officeart/2005/8/layout/lProcess3"/>
    <dgm:cxn modelId="{47397BAF-706A-DF4F-9116-D32CDB66CA1C}" srcId="{CD0EEF9C-5030-9B42-BF6F-81744CB3665F}" destId="{D148F2C5-7BDE-DF41-BAD2-69BCAEA86DBC}" srcOrd="1" destOrd="0" parTransId="{ECECD8EE-EDEF-2343-B74F-6B3D402A065B}" sibTransId="{0E8CDB15-03D9-F54D-802E-47C3E14C738C}"/>
    <dgm:cxn modelId="{B8869DB3-96D7-CD45-9E4D-2962BF4B070C}" type="presOf" srcId="{580394C2-EDFB-FE4D-932E-5DE7763D0CBD}" destId="{28956087-1372-EA44-A10E-7789F9FD86E6}" srcOrd="0" destOrd="0" presId="urn:microsoft.com/office/officeart/2005/8/layout/lProcess3"/>
    <dgm:cxn modelId="{7902FDC2-2F77-F049-859A-FE5010F2FFF3}" type="presOf" srcId="{756A3D39-2FCE-C44A-80AA-4B38CA14843A}" destId="{A17C5B7F-950A-CD42-A271-59C254F81D3A}" srcOrd="0" destOrd="0" presId="urn:microsoft.com/office/officeart/2005/8/layout/lProcess3"/>
    <dgm:cxn modelId="{12BC42D9-0CD0-F74E-8BC8-991B32F5B066}" srcId="{7B88BC6E-4015-7F46-B53F-EC9FA2FBBA57}" destId="{B3D068D3-453F-7A40-AE4A-1EDC481F570F}" srcOrd="0" destOrd="0" parTransId="{1A8E1B4A-DDDE-FB48-9FAE-F41B9979060B}" sibTransId="{78D8D471-AC4A-664F-88DF-71130EA2DAE1}"/>
    <dgm:cxn modelId="{425261EA-6D3B-224E-8DA5-3A36DF3169E1}" type="presOf" srcId="{7B88BC6E-4015-7F46-B53F-EC9FA2FBBA57}" destId="{5D30EBDD-1246-2F47-B52E-BABF18A1B615}" srcOrd="0" destOrd="0" presId="urn:microsoft.com/office/officeart/2005/8/layout/lProcess3"/>
    <dgm:cxn modelId="{6990D4FC-0A5C-DE49-B6F5-8328CFCC2BFF}" srcId="{D148F2C5-7BDE-DF41-BAD2-69BCAEA86DBC}" destId="{580394C2-EDFB-FE4D-932E-5DE7763D0CBD}" srcOrd="0" destOrd="0" parTransId="{A456B936-8C27-E842-BE02-80F2447622D6}" sibTransId="{B7587595-E203-6E4D-9716-3F9F4B41466E}"/>
    <dgm:cxn modelId="{CC405740-39C4-F947-BC9C-0DA4CB5BA1F1}" type="presParOf" srcId="{1EBD8304-8111-D34D-8079-94DCD40F6CF6}" destId="{6B731FE7-7026-0346-9F2C-2F4C8D66B900}" srcOrd="0" destOrd="0" presId="urn:microsoft.com/office/officeart/2005/8/layout/lProcess3"/>
    <dgm:cxn modelId="{B46A9D43-DA11-3642-84A4-A2794F95DE4D}" type="presParOf" srcId="{6B731FE7-7026-0346-9F2C-2F4C8D66B900}" destId="{5D30EBDD-1246-2F47-B52E-BABF18A1B615}" srcOrd="0" destOrd="0" presId="urn:microsoft.com/office/officeart/2005/8/layout/lProcess3"/>
    <dgm:cxn modelId="{2BF11A53-5BD5-2940-AF88-3A87633226B5}" type="presParOf" srcId="{6B731FE7-7026-0346-9F2C-2F4C8D66B900}" destId="{68A02F0A-5568-D649-9B70-2E38E0C985C3}" srcOrd="1" destOrd="0" presId="urn:microsoft.com/office/officeart/2005/8/layout/lProcess3"/>
    <dgm:cxn modelId="{7F027647-6D23-5741-A341-88A5F3AC2209}" type="presParOf" srcId="{6B731FE7-7026-0346-9F2C-2F4C8D66B900}" destId="{12DF6482-870A-F04B-B0B3-29405A49FBCA}" srcOrd="2" destOrd="0" presId="urn:microsoft.com/office/officeart/2005/8/layout/lProcess3"/>
    <dgm:cxn modelId="{D4CA8AF7-72E4-FE48-92BD-3696B61E3608}" type="presParOf" srcId="{1EBD8304-8111-D34D-8079-94DCD40F6CF6}" destId="{C2D06125-7C34-A648-9A5F-C4674F34E647}" srcOrd="1" destOrd="0" presId="urn:microsoft.com/office/officeart/2005/8/layout/lProcess3"/>
    <dgm:cxn modelId="{AA3C5259-CC48-5D40-B5C1-2A36A5B8138B}" type="presParOf" srcId="{1EBD8304-8111-D34D-8079-94DCD40F6CF6}" destId="{ED575236-5E5F-F74E-8F23-1317481CC477}" srcOrd="2" destOrd="0" presId="urn:microsoft.com/office/officeart/2005/8/layout/lProcess3"/>
    <dgm:cxn modelId="{F841E932-5E8A-F54B-B7F2-04DA10846827}" type="presParOf" srcId="{ED575236-5E5F-F74E-8F23-1317481CC477}" destId="{936894F0-4A9E-F945-A768-1622271C5E0C}" srcOrd="0" destOrd="0" presId="urn:microsoft.com/office/officeart/2005/8/layout/lProcess3"/>
    <dgm:cxn modelId="{A8AE5D7D-BC4E-D54C-8413-1CD4C0894B63}" type="presParOf" srcId="{ED575236-5E5F-F74E-8F23-1317481CC477}" destId="{DF4B0F08-A969-4847-9863-90F163899B5E}" srcOrd="1" destOrd="0" presId="urn:microsoft.com/office/officeart/2005/8/layout/lProcess3"/>
    <dgm:cxn modelId="{6C8C5C7C-B6B1-794D-80F9-5B772B78728A}" type="presParOf" srcId="{ED575236-5E5F-F74E-8F23-1317481CC477}" destId="{28956087-1372-EA44-A10E-7789F9FD86E6}" srcOrd="2" destOrd="0" presId="urn:microsoft.com/office/officeart/2005/8/layout/lProcess3"/>
    <dgm:cxn modelId="{B50029E1-6BDC-444F-BF65-2821133D69CD}" type="presParOf" srcId="{1EBD8304-8111-D34D-8079-94DCD40F6CF6}" destId="{0AD42521-7FD7-CF4C-9E5F-8D69D574E8D6}" srcOrd="3" destOrd="0" presId="urn:microsoft.com/office/officeart/2005/8/layout/lProcess3"/>
    <dgm:cxn modelId="{1EDD3BFA-B119-784B-9765-21B6F82484C7}" type="presParOf" srcId="{1EBD8304-8111-D34D-8079-94DCD40F6CF6}" destId="{B5EA5F7D-3803-9246-A799-BC56C464C574}" srcOrd="4" destOrd="0" presId="urn:microsoft.com/office/officeart/2005/8/layout/lProcess3"/>
    <dgm:cxn modelId="{D28187E8-F694-4844-9EF8-6B115442571A}" type="presParOf" srcId="{B5EA5F7D-3803-9246-A799-BC56C464C574}" destId="{F8770326-06A2-F94C-957D-21BFC9BB5360}" srcOrd="0" destOrd="0" presId="urn:microsoft.com/office/officeart/2005/8/layout/lProcess3"/>
    <dgm:cxn modelId="{EE1990AC-4D34-C54C-9538-B4C3301EFF0B}" type="presParOf" srcId="{B5EA5F7D-3803-9246-A799-BC56C464C574}" destId="{CB908395-A8B7-5548-B3A9-B05C73E5C480}" srcOrd="1" destOrd="0" presId="urn:microsoft.com/office/officeart/2005/8/layout/lProcess3"/>
    <dgm:cxn modelId="{73AB2C09-ABF8-CC40-A217-39A1308FFC1D}" type="presParOf" srcId="{B5EA5F7D-3803-9246-A799-BC56C464C574}" destId="{A17C5B7F-950A-CD42-A271-59C254F81D3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0EEF9C-5030-9B42-BF6F-81744CB3665F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88BC6E-4015-7F46-B53F-EC9FA2FBBA57}">
      <dgm:prSet phldrT="[Text]"/>
      <dgm:spPr>
        <a:solidFill>
          <a:srgbClr val="63002C"/>
        </a:solidFill>
      </dgm:spPr>
      <dgm:t>
        <a:bodyPr/>
        <a:lstStyle/>
        <a:p>
          <a:r>
            <a:rPr lang="en-ZA" dirty="0">
              <a:solidFill>
                <a:schemeClr val="bg1"/>
              </a:solidFill>
            </a:rPr>
            <a:t>Occupational Health and Safety Act, 85 of 1993</a:t>
          </a:r>
          <a:endParaRPr lang="en-GB" dirty="0">
            <a:solidFill>
              <a:schemeClr val="bg1"/>
            </a:solidFill>
          </a:endParaRPr>
        </a:p>
      </dgm:t>
    </dgm:pt>
    <dgm:pt modelId="{C678FED7-EA6E-5442-8272-349D4CC30026}" type="parTrans" cxnId="{21FF4A2D-B985-4142-A5ED-BAFF9CC6CB1E}">
      <dgm:prSet/>
      <dgm:spPr/>
      <dgm:t>
        <a:bodyPr/>
        <a:lstStyle/>
        <a:p>
          <a:endParaRPr lang="en-GB"/>
        </a:p>
      </dgm:t>
    </dgm:pt>
    <dgm:pt modelId="{6AACC14F-EA22-ED44-8994-5D30081D24A0}" type="sibTrans" cxnId="{21FF4A2D-B985-4142-A5ED-BAFF9CC6CB1E}">
      <dgm:prSet/>
      <dgm:spPr/>
      <dgm:t>
        <a:bodyPr/>
        <a:lstStyle/>
        <a:p>
          <a:endParaRPr lang="en-GB"/>
        </a:p>
      </dgm:t>
    </dgm:pt>
    <dgm:pt modelId="{B3D068D3-453F-7A40-AE4A-1EDC481F570F}">
      <dgm:prSet phldrT="[Text]"/>
      <dgm:spPr>
        <a:solidFill>
          <a:srgbClr val="63002C">
            <a:alpha val="30000"/>
          </a:srgbClr>
        </a:solidFill>
      </dgm:spPr>
      <dgm:t>
        <a:bodyPr/>
        <a:lstStyle/>
        <a:p>
          <a:pPr algn="l"/>
          <a:r>
            <a:rPr lang="en-ZA" dirty="0">
              <a:solidFill>
                <a:schemeClr val="tx1"/>
              </a:solidFill>
            </a:rPr>
            <a:t>Work environment safe and without risk to the health of workers</a:t>
          </a:r>
        </a:p>
        <a:p>
          <a:pPr algn="l"/>
          <a:r>
            <a:rPr lang="en-ZA" dirty="0">
              <a:solidFill>
                <a:schemeClr val="tx1"/>
              </a:solidFill>
            </a:rPr>
            <a:t>Compliance certificates</a:t>
          </a:r>
        </a:p>
        <a:p>
          <a:pPr algn="l"/>
          <a:r>
            <a:rPr lang="en-ZA" dirty="0">
              <a:solidFill>
                <a:schemeClr val="tx1"/>
              </a:solidFill>
            </a:rPr>
            <a:t>Owner of a property must obtain compliance certificates in order to confirm</a:t>
          </a:r>
          <a:endParaRPr lang="en-GB" dirty="0"/>
        </a:p>
      </dgm:t>
    </dgm:pt>
    <dgm:pt modelId="{1A8E1B4A-DDDE-FB48-9FAE-F41B9979060B}" type="parTrans" cxnId="{12BC42D9-0CD0-F74E-8BC8-991B32F5B066}">
      <dgm:prSet/>
      <dgm:spPr/>
      <dgm:t>
        <a:bodyPr/>
        <a:lstStyle/>
        <a:p>
          <a:endParaRPr lang="en-GB"/>
        </a:p>
      </dgm:t>
    </dgm:pt>
    <dgm:pt modelId="{78D8D471-AC4A-664F-88DF-71130EA2DAE1}" type="sibTrans" cxnId="{12BC42D9-0CD0-F74E-8BC8-991B32F5B066}">
      <dgm:prSet/>
      <dgm:spPr/>
      <dgm:t>
        <a:bodyPr/>
        <a:lstStyle/>
        <a:p>
          <a:endParaRPr lang="en-GB"/>
        </a:p>
      </dgm:t>
    </dgm:pt>
    <dgm:pt modelId="{D148F2C5-7BDE-DF41-BAD2-69BCAEA86DBC}">
      <dgm:prSet phldrT="[Text]"/>
      <dgm:spPr>
        <a:solidFill>
          <a:srgbClr val="9D2235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The Protection of Constitutional Democracy Against Terrorist and Related Activities Act, 2004 (POCDATARA)</a:t>
          </a:r>
          <a:endParaRPr lang="en-GB" b="0" dirty="0">
            <a:solidFill>
              <a:schemeClr val="bg1"/>
            </a:solidFill>
          </a:endParaRPr>
        </a:p>
      </dgm:t>
    </dgm:pt>
    <dgm:pt modelId="{ECECD8EE-EDEF-2343-B74F-6B3D402A065B}" type="parTrans" cxnId="{47397BAF-706A-DF4F-9116-D32CDB66CA1C}">
      <dgm:prSet/>
      <dgm:spPr/>
      <dgm:t>
        <a:bodyPr/>
        <a:lstStyle/>
        <a:p>
          <a:endParaRPr lang="en-GB"/>
        </a:p>
      </dgm:t>
    </dgm:pt>
    <dgm:pt modelId="{0E8CDB15-03D9-F54D-802E-47C3E14C738C}" type="sibTrans" cxnId="{47397BAF-706A-DF4F-9116-D32CDB66CA1C}">
      <dgm:prSet/>
      <dgm:spPr/>
      <dgm:t>
        <a:bodyPr/>
        <a:lstStyle/>
        <a:p>
          <a:endParaRPr lang="en-GB"/>
        </a:p>
      </dgm:t>
    </dgm:pt>
    <dgm:pt modelId="{580394C2-EDFB-FE4D-932E-5DE7763D0CBD}">
      <dgm:prSet phldrT="[Text]"/>
      <dgm:spPr>
        <a:solidFill>
          <a:srgbClr val="9D2235">
            <a:alpha val="30000"/>
          </a:srgbClr>
        </a:solidFill>
      </dgm:spPr>
      <dgm:t>
        <a:bodyPr/>
        <a:lstStyle/>
        <a:p>
          <a:pPr algn="l"/>
          <a:r>
            <a:rPr lang="en-ZA" b="0" dirty="0">
              <a:solidFill>
                <a:schemeClr val="tx1"/>
              </a:solidFill>
            </a:rPr>
            <a:t>Combat terrorist and related activities</a:t>
          </a:r>
          <a:endParaRPr lang="en-GB" b="0" dirty="0"/>
        </a:p>
      </dgm:t>
    </dgm:pt>
    <dgm:pt modelId="{A456B936-8C27-E842-BE02-80F2447622D6}" type="parTrans" cxnId="{6990D4FC-0A5C-DE49-B6F5-8328CFCC2BFF}">
      <dgm:prSet/>
      <dgm:spPr/>
      <dgm:t>
        <a:bodyPr/>
        <a:lstStyle/>
        <a:p>
          <a:endParaRPr lang="en-GB"/>
        </a:p>
      </dgm:t>
    </dgm:pt>
    <dgm:pt modelId="{B7587595-E203-6E4D-9716-3F9F4B41466E}" type="sibTrans" cxnId="{6990D4FC-0A5C-DE49-B6F5-8328CFCC2BFF}">
      <dgm:prSet/>
      <dgm:spPr/>
      <dgm:t>
        <a:bodyPr/>
        <a:lstStyle/>
        <a:p>
          <a:endParaRPr lang="en-GB"/>
        </a:p>
      </dgm:t>
    </dgm:pt>
    <dgm:pt modelId="{CEE39FB3-5812-424B-9775-C5800D6CB8DB}">
      <dgm:prSet phldrT="[Text]"/>
      <dgm:spPr>
        <a:solidFill>
          <a:srgbClr val="F47820"/>
        </a:solidFill>
      </dgm:spPr>
      <dgm:t>
        <a:bodyPr/>
        <a:lstStyle/>
        <a:p>
          <a:r>
            <a:rPr lang="en-ZA" b="0" dirty="0">
              <a:solidFill>
                <a:schemeClr val="bg1"/>
              </a:solidFill>
            </a:rPr>
            <a:t>Protection of Personal Information Act, 4 of 2013</a:t>
          </a:r>
          <a:endParaRPr lang="en-GB" b="0" dirty="0">
            <a:solidFill>
              <a:schemeClr val="bg1"/>
            </a:solidFill>
          </a:endParaRPr>
        </a:p>
      </dgm:t>
    </dgm:pt>
    <dgm:pt modelId="{14003A7D-B1B9-2B45-9DEC-01A96F2B2B96}" type="parTrans" cxnId="{8701EF3A-F3E0-AC4B-9822-EF62AD3E7805}">
      <dgm:prSet/>
      <dgm:spPr/>
      <dgm:t>
        <a:bodyPr/>
        <a:lstStyle/>
        <a:p>
          <a:endParaRPr lang="en-GB"/>
        </a:p>
      </dgm:t>
    </dgm:pt>
    <dgm:pt modelId="{65B57D3D-3CC7-584D-BA55-159A1419BDFA}" type="sibTrans" cxnId="{8701EF3A-F3E0-AC4B-9822-EF62AD3E7805}">
      <dgm:prSet/>
      <dgm:spPr/>
      <dgm:t>
        <a:bodyPr/>
        <a:lstStyle/>
        <a:p>
          <a:endParaRPr lang="en-GB"/>
        </a:p>
      </dgm:t>
    </dgm:pt>
    <dgm:pt modelId="{756A3D39-2FCE-C44A-80AA-4B38CA14843A}">
      <dgm:prSet phldrT="[Text]"/>
      <dgm:spPr>
        <a:solidFill>
          <a:srgbClr val="F47820">
            <a:alpha val="30000"/>
          </a:srgbClr>
        </a:solidFill>
      </dgm:spPr>
      <dgm:t>
        <a:bodyPr/>
        <a:lstStyle/>
        <a:p>
          <a:pPr algn="l"/>
          <a:r>
            <a:rPr lang="en-US" b="0" i="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Ensure that all South African institutions conduct themselves in a responsible manner when collecting, processing, storing and sharing another entity's personal information by holding them accountable should they abuse or compromise your personal information in any way</a:t>
          </a:r>
          <a:endParaRPr lang="en-GB" b="0" dirty="0"/>
        </a:p>
      </dgm:t>
    </dgm:pt>
    <dgm:pt modelId="{C0E7838C-85CA-7C4C-9757-4DD784B0B305}" type="parTrans" cxnId="{8A489622-7598-B042-8CE3-F7A469310AE7}">
      <dgm:prSet/>
      <dgm:spPr/>
      <dgm:t>
        <a:bodyPr/>
        <a:lstStyle/>
        <a:p>
          <a:endParaRPr lang="en-GB"/>
        </a:p>
      </dgm:t>
    </dgm:pt>
    <dgm:pt modelId="{CB011D88-28EB-E042-A15C-8E4C357DE8DA}" type="sibTrans" cxnId="{8A489622-7598-B042-8CE3-F7A469310AE7}">
      <dgm:prSet/>
      <dgm:spPr/>
      <dgm:t>
        <a:bodyPr/>
        <a:lstStyle/>
        <a:p>
          <a:endParaRPr lang="en-GB"/>
        </a:p>
      </dgm:t>
    </dgm:pt>
    <dgm:pt modelId="{1EBD8304-8111-D34D-8079-94DCD40F6CF6}" type="pres">
      <dgm:prSet presAssocID="{CD0EEF9C-5030-9B42-BF6F-81744CB3665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731FE7-7026-0346-9F2C-2F4C8D66B900}" type="pres">
      <dgm:prSet presAssocID="{7B88BC6E-4015-7F46-B53F-EC9FA2FBBA57}" presName="horFlow" presStyleCnt="0"/>
      <dgm:spPr/>
    </dgm:pt>
    <dgm:pt modelId="{5D30EBDD-1246-2F47-B52E-BABF18A1B615}" type="pres">
      <dgm:prSet presAssocID="{7B88BC6E-4015-7F46-B53F-EC9FA2FBBA57}" presName="bigChev" presStyleLbl="node1" presStyleIdx="0" presStyleCnt="3"/>
      <dgm:spPr/>
    </dgm:pt>
    <dgm:pt modelId="{68A02F0A-5568-D649-9B70-2E38E0C985C3}" type="pres">
      <dgm:prSet presAssocID="{1A8E1B4A-DDDE-FB48-9FAE-F41B9979060B}" presName="parTrans" presStyleCnt="0"/>
      <dgm:spPr/>
    </dgm:pt>
    <dgm:pt modelId="{12DF6482-870A-F04B-B0B3-29405A49FBCA}" type="pres">
      <dgm:prSet presAssocID="{B3D068D3-453F-7A40-AE4A-1EDC481F570F}" presName="node" presStyleLbl="alignAccFollowNode1" presStyleIdx="0" presStyleCnt="3" custScaleX="222643">
        <dgm:presLayoutVars>
          <dgm:bulletEnabled val="1"/>
        </dgm:presLayoutVars>
      </dgm:prSet>
      <dgm:spPr/>
    </dgm:pt>
    <dgm:pt modelId="{C2D06125-7C34-A648-9A5F-C4674F34E647}" type="pres">
      <dgm:prSet presAssocID="{7B88BC6E-4015-7F46-B53F-EC9FA2FBBA57}" presName="vSp" presStyleCnt="0"/>
      <dgm:spPr/>
    </dgm:pt>
    <dgm:pt modelId="{ED575236-5E5F-F74E-8F23-1317481CC477}" type="pres">
      <dgm:prSet presAssocID="{D148F2C5-7BDE-DF41-BAD2-69BCAEA86DBC}" presName="horFlow" presStyleCnt="0"/>
      <dgm:spPr/>
    </dgm:pt>
    <dgm:pt modelId="{936894F0-4A9E-F945-A768-1622271C5E0C}" type="pres">
      <dgm:prSet presAssocID="{D148F2C5-7BDE-DF41-BAD2-69BCAEA86DBC}" presName="bigChev" presStyleLbl="node1" presStyleIdx="1" presStyleCnt="3"/>
      <dgm:spPr/>
    </dgm:pt>
    <dgm:pt modelId="{DF4B0F08-A969-4847-9863-90F163899B5E}" type="pres">
      <dgm:prSet presAssocID="{A456B936-8C27-E842-BE02-80F2447622D6}" presName="parTrans" presStyleCnt="0"/>
      <dgm:spPr/>
    </dgm:pt>
    <dgm:pt modelId="{28956087-1372-EA44-A10E-7789F9FD86E6}" type="pres">
      <dgm:prSet presAssocID="{580394C2-EDFB-FE4D-932E-5DE7763D0CBD}" presName="node" presStyleLbl="alignAccFollowNode1" presStyleIdx="1" presStyleCnt="3" custScaleX="222643">
        <dgm:presLayoutVars>
          <dgm:bulletEnabled val="1"/>
        </dgm:presLayoutVars>
      </dgm:prSet>
      <dgm:spPr/>
    </dgm:pt>
    <dgm:pt modelId="{0AD42521-7FD7-CF4C-9E5F-8D69D574E8D6}" type="pres">
      <dgm:prSet presAssocID="{D148F2C5-7BDE-DF41-BAD2-69BCAEA86DBC}" presName="vSp" presStyleCnt="0"/>
      <dgm:spPr/>
    </dgm:pt>
    <dgm:pt modelId="{B5EA5F7D-3803-9246-A799-BC56C464C574}" type="pres">
      <dgm:prSet presAssocID="{CEE39FB3-5812-424B-9775-C5800D6CB8DB}" presName="horFlow" presStyleCnt="0"/>
      <dgm:spPr/>
    </dgm:pt>
    <dgm:pt modelId="{F8770326-06A2-F94C-957D-21BFC9BB5360}" type="pres">
      <dgm:prSet presAssocID="{CEE39FB3-5812-424B-9775-C5800D6CB8DB}" presName="bigChev" presStyleLbl="node1" presStyleIdx="2" presStyleCnt="3"/>
      <dgm:spPr/>
    </dgm:pt>
    <dgm:pt modelId="{CB908395-A8B7-5548-B3A9-B05C73E5C480}" type="pres">
      <dgm:prSet presAssocID="{C0E7838C-85CA-7C4C-9757-4DD784B0B305}" presName="parTrans" presStyleCnt="0"/>
      <dgm:spPr/>
    </dgm:pt>
    <dgm:pt modelId="{A17C5B7F-950A-CD42-A271-59C254F81D3A}" type="pres">
      <dgm:prSet presAssocID="{756A3D39-2FCE-C44A-80AA-4B38CA14843A}" presName="node" presStyleLbl="alignAccFollowNode1" presStyleIdx="2" presStyleCnt="3" custScaleX="222643">
        <dgm:presLayoutVars>
          <dgm:bulletEnabled val="1"/>
        </dgm:presLayoutVars>
      </dgm:prSet>
      <dgm:spPr/>
    </dgm:pt>
  </dgm:ptLst>
  <dgm:cxnLst>
    <dgm:cxn modelId="{EA19A607-80D0-974B-9716-6855F9672C7A}" type="presOf" srcId="{CD0EEF9C-5030-9B42-BF6F-81744CB3665F}" destId="{1EBD8304-8111-D34D-8079-94DCD40F6CF6}" srcOrd="0" destOrd="0" presId="urn:microsoft.com/office/officeart/2005/8/layout/lProcess3"/>
    <dgm:cxn modelId="{D233A90B-C741-A443-8543-2EA1D588F43C}" type="presOf" srcId="{D148F2C5-7BDE-DF41-BAD2-69BCAEA86DBC}" destId="{936894F0-4A9E-F945-A768-1622271C5E0C}" srcOrd="0" destOrd="0" presId="urn:microsoft.com/office/officeart/2005/8/layout/lProcess3"/>
    <dgm:cxn modelId="{8A489622-7598-B042-8CE3-F7A469310AE7}" srcId="{CEE39FB3-5812-424B-9775-C5800D6CB8DB}" destId="{756A3D39-2FCE-C44A-80AA-4B38CA14843A}" srcOrd="0" destOrd="0" parTransId="{C0E7838C-85CA-7C4C-9757-4DD784B0B305}" sibTransId="{CB011D88-28EB-E042-A15C-8E4C357DE8DA}"/>
    <dgm:cxn modelId="{95AFE12B-8F3D-9D4F-9C8E-5B6AFCA9F0CF}" type="presOf" srcId="{B3D068D3-453F-7A40-AE4A-1EDC481F570F}" destId="{12DF6482-870A-F04B-B0B3-29405A49FBCA}" srcOrd="0" destOrd="0" presId="urn:microsoft.com/office/officeart/2005/8/layout/lProcess3"/>
    <dgm:cxn modelId="{21FF4A2D-B985-4142-A5ED-BAFF9CC6CB1E}" srcId="{CD0EEF9C-5030-9B42-BF6F-81744CB3665F}" destId="{7B88BC6E-4015-7F46-B53F-EC9FA2FBBA57}" srcOrd="0" destOrd="0" parTransId="{C678FED7-EA6E-5442-8272-349D4CC30026}" sibTransId="{6AACC14F-EA22-ED44-8994-5D30081D24A0}"/>
    <dgm:cxn modelId="{8701EF3A-F3E0-AC4B-9822-EF62AD3E7805}" srcId="{CD0EEF9C-5030-9B42-BF6F-81744CB3665F}" destId="{CEE39FB3-5812-424B-9775-C5800D6CB8DB}" srcOrd="2" destOrd="0" parTransId="{14003A7D-B1B9-2B45-9DEC-01A96F2B2B96}" sibTransId="{65B57D3D-3CC7-584D-BA55-159A1419BDFA}"/>
    <dgm:cxn modelId="{F44A618B-CBAB-E647-AFE4-72FA0CDAE08A}" type="presOf" srcId="{CEE39FB3-5812-424B-9775-C5800D6CB8DB}" destId="{F8770326-06A2-F94C-957D-21BFC9BB5360}" srcOrd="0" destOrd="0" presId="urn:microsoft.com/office/officeart/2005/8/layout/lProcess3"/>
    <dgm:cxn modelId="{47397BAF-706A-DF4F-9116-D32CDB66CA1C}" srcId="{CD0EEF9C-5030-9B42-BF6F-81744CB3665F}" destId="{D148F2C5-7BDE-DF41-BAD2-69BCAEA86DBC}" srcOrd="1" destOrd="0" parTransId="{ECECD8EE-EDEF-2343-B74F-6B3D402A065B}" sibTransId="{0E8CDB15-03D9-F54D-802E-47C3E14C738C}"/>
    <dgm:cxn modelId="{B8869DB3-96D7-CD45-9E4D-2962BF4B070C}" type="presOf" srcId="{580394C2-EDFB-FE4D-932E-5DE7763D0CBD}" destId="{28956087-1372-EA44-A10E-7789F9FD86E6}" srcOrd="0" destOrd="0" presId="urn:microsoft.com/office/officeart/2005/8/layout/lProcess3"/>
    <dgm:cxn modelId="{7902FDC2-2F77-F049-859A-FE5010F2FFF3}" type="presOf" srcId="{756A3D39-2FCE-C44A-80AA-4B38CA14843A}" destId="{A17C5B7F-950A-CD42-A271-59C254F81D3A}" srcOrd="0" destOrd="0" presId="urn:microsoft.com/office/officeart/2005/8/layout/lProcess3"/>
    <dgm:cxn modelId="{12BC42D9-0CD0-F74E-8BC8-991B32F5B066}" srcId="{7B88BC6E-4015-7F46-B53F-EC9FA2FBBA57}" destId="{B3D068D3-453F-7A40-AE4A-1EDC481F570F}" srcOrd="0" destOrd="0" parTransId="{1A8E1B4A-DDDE-FB48-9FAE-F41B9979060B}" sibTransId="{78D8D471-AC4A-664F-88DF-71130EA2DAE1}"/>
    <dgm:cxn modelId="{425261EA-6D3B-224E-8DA5-3A36DF3169E1}" type="presOf" srcId="{7B88BC6E-4015-7F46-B53F-EC9FA2FBBA57}" destId="{5D30EBDD-1246-2F47-B52E-BABF18A1B615}" srcOrd="0" destOrd="0" presId="urn:microsoft.com/office/officeart/2005/8/layout/lProcess3"/>
    <dgm:cxn modelId="{6990D4FC-0A5C-DE49-B6F5-8328CFCC2BFF}" srcId="{D148F2C5-7BDE-DF41-BAD2-69BCAEA86DBC}" destId="{580394C2-EDFB-FE4D-932E-5DE7763D0CBD}" srcOrd="0" destOrd="0" parTransId="{A456B936-8C27-E842-BE02-80F2447622D6}" sibTransId="{B7587595-E203-6E4D-9716-3F9F4B41466E}"/>
    <dgm:cxn modelId="{CC405740-39C4-F947-BC9C-0DA4CB5BA1F1}" type="presParOf" srcId="{1EBD8304-8111-D34D-8079-94DCD40F6CF6}" destId="{6B731FE7-7026-0346-9F2C-2F4C8D66B900}" srcOrd="0" destOrd="0" presId="urn:microsoft.com/office/officeart/2005/8/layout/lProcess3"/>
    <dgm:cxn modelId="{B46A9D43-DA11-3642-84A4-A2794F95DE4D}" type="presParOf" srcId="{6B731FE7-7026-0346-9F2C-2F4C8D66B900}" destId="{5D30EBDD-1246-2F47-B52E-BABF18A1B615}" srcOrd="0" destOrd="0" presId="urn:microsoft.com/office/officeart/2005/8/layout/lProcess3"/>
    <dgm:cxn modelId="{2BF11A53-5BD5-2940-AF88-3A87633226B5}" type="presParOf" srcId="{6B731FE7-7026-0346-9F2C-2F4C8D66B900}" destId="{68A02F0A-5568-D649-9B70-2E38E0C985C3}" srcOrd="1" destOrd="0" presId="urn:microsoft.com/office/officeart/2005/8/layout/lProcess3"/>
    <dgm:cxn modelId="{7F027647-6D23-5741-A341-88A5F3AC2209}" type="presParOf" srcId="{6B731FE7-7026-0346-9F2C-2F4C8D66B900}" destId="{12DF6482-870A-F04B-B0B3-29405A49FBCA}" srcOrd="2" destOrd="0" presId="urn:microsoft.com/office/officeart/2005/8/layout/lProcess3"/>
    <dgm:cxn modelId="{D4CA8AF7-72E4-FE48-92BD-3696B61E3608}" type="presParOf" srcId="{1EBD8304-8111-D34D-8079-94DCD40F6CF6}" destId="{C2D06125-7C34-A648-9A5F-C4674F34E647}" srcOrd="1" destOrd="0" presId="urn:microsoft.com/office/officeart/2005/8/layout/lProcess3"/>
    <dgm:cxn modelId="{AA3C5259-CC48-5D40-B5C1-2A36A5B8138B}" type="presParOf" srcId="{1EBD8304-8111-D34D-8079-94DCD40F6CF6}" destId="{ED575236-5E5F-F74E-8F23-1317481CC477}" srcOrd="2" destOrd="0" presId="urn:microsoft.com/office/officeart/2005/8/layout/lProcess3"/>
    <dgm:cxn modelId="{F841E932-5E8A-F54B-B7F2-04DA10846827}" type="presParOf" srcId="{ED575236-5E5F-F74E-8F23-1317481CC477}" destId="{936894F0-4A9E-F945-A768-1622271C5E0C}" srcOrd="0" destOrd="0" presId="urn:microsoft.com/office/officeart/2005/8/layout/lProcess3"/>
    <dgm:cxn modelId="{A8AE5D7D-BC4E-D54C-8413-1CD4C0894B63}" type="presParOf" srcId="{ED575236-5E5F-F74E-8F23-1317481CC477}" destId="{DF4B0F08-A969-4847-9863-90F163899B5E}" srcOrd="1" destOrd="0" presId="urn:microsoft.com/office/officeart/2005/8/layout/lProcess3"/>
    <dgm:cxn modelId="{6C8C5C7C-B6B1-794D-80F9-5B772B78728A}" type="presParOf" srcId="{ED575236-5E5F-F74E-8F23-1317481CC477}" destId="{28956087-1372-EA44-A10E-7789F9FD86E6}" srcOrd="2" destOrd="0" presId="urn:microsoft.com/office/officeart/2005/8/layout/lProcess3"/>
    <dgm:cxn modelId="{B50029E1-6BDC-444F-BF65-2821133D69CD}" type="presParOf" srcId="{1EBD8304-8111-D34D-8079-94DCD40F6CF6}" destId="{0AD42521-7FD7-CF4C-9E5F-8D69D574E8D6}" srcOrd="3" destOrd="0" presId="urn:microsoft.com/office/officeart/2005/8/layout/lProcess3"/>
    <dgm:cxn modelId="{1EDD3BFA-B119-784B-9765-21B6F82484C7}" type="presParOf" srcId="{1EBD8304-8111-D34D-8079-94DCD40F6CF6}" destId="{B5EA5F7D-3803-9246-A799-BC56C464C574}" srcOrd="4" destOrd="0" presId="urn:microsoft.com/office/officeart/2005/8/layout/lProcess3"/>
    <dgm:cxn modelId="{D28187E8-F694-4844-9EF8-6B115442571A}" type="presParOf" srcId="{B5EA5F7D-3803-9246-A799-BC56C464C574}" destId="{F8770326-06A2-F94C-957D-21BFC9BB5360}" srcOrd="0" destOrd="0" presId="urn:microsoft.com/office/officeart/2005/8/layout/lProcess3"/>
    <dgm:cxn modelId="{EE1990AC-4D34-C54C-9538-B4C3301EFF0B}" type="presParOf" srcId="{B5EA5F7D-3803-9246-A799-BC56C464C574}" destId="{CB908395-A8B7-5548-B3A9-B05C73E5C480}" srcOrd="1" destOrd="0" presId="urn:microsoft.com/office/officeart/2005/8/layout/lProcess3"/>
    <dgm:cxn modelId="{73AB2C09-ABF8-CC40-A217-39A1308FFC1D}" type="presParOf" srcId="{B5EA5F7D-3803-9246-A799-BC56C464C574}" destId="{A17C5B7F-950A-CD42-A271-59C254F81D3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204BA0-3FB1-B248-8A87-58B138C7A6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417F0DD-7C76-A841-92C9-753EB99EC4CD}">
      <dgm:prSet/>
      <dgm:spPr>
        <a:solidFill>
          <a:srgbClr val="343741"/>
        </a:solidFill>
      </dgm:spPr>
      <dgm:t>
        <a:bodyPr/>
        <a:lstStyle/>
        <a:p>
          <a:r>
            <a:rPr lang="en-US" dirty="0"/>
            <a:t>Electrical</a:t>
          </a:r>
          <a:endParaRPr lang="en-ZA" dirty="0"/>
        </a:p>
      </dgm:t>
    </dgm:pt>
    <dgm:pt modelId="{84F80FC6-29CC-5247-9E48-BD9D9503B35A}" type="parTrans" cxnId="{08A81E88-4DEC-1E4D-AEFA-A390B7EF35C7}">
      <dgm:prSet/>
      <dgm:spPr/>
      <dgm:t>
        <a:bodyPr/>
        <a:lstStyle/>
        <a:p>
          <a:endParaRPr lang="en-GB"/>
        </a:p>
      </dgm:t>
    </dgm:pt>
    <dgm:pt modelId="{ADA6DEA4-4A54-1F43-89D3-C4311C7A8E4A}" type="sibTrans" cxnId="{08A81E88-4DEC-1E4D-AEFA-A390B7EF35C7}">
      <dgm:prSet/>
      <dgm:spPr/>
      <dgm:t>
        <a:bodyPr/>
        <a:lstStyle/>
        <a:p>
          <a:endParaRPr lang="en-GB"/>
        </a:p>
      </dgm:t>
    </dgm:pt>
    <dgm:pt modelId="{5EF130F5-4A79-DD4F-9FDA-C17CEAB7E3A9}">
      <dgm:prSet/>
      <dgm:spPr>
        <a:solidFill>
          <a:srgbClr val="9D2235"/>
        </a:solidFill>
      </dgm:spPr>
      <dgm:t>
        <a:bodyPr/>
        <a:lstStyle/>
        <a:p>
          <a:r>
            <a:rPr lang="en-US" dirty="0"/>
            <a:t>Electric Fence</a:t>
          </a:r>
          <a:endParaRPr lang="en-ZA" dirty="0"/>
        </a:p>
      </dgm:t>
    </dgm:pt>
    <dgm:pt modelId="{1BF01EC2-588A-4F49-8076-22677B66D275}" type="parTrans" cxnId="{224A8B34-C7FC-A44A-BE3E-E3E0F94EA826}">
      <dgm:prSet/>
      <dgm:spPr/>
      <dgm:t>
        <a:bodyPr/>
        <a:lstStyle/>
        <a:p>
          <a:endParaRPr lang="en-GB"/>
        </a:p>
      </dgm:t>
    </dgm:pt>
    <dgm:pt modelId="{6860D770-6BA1-8042-A740-DF1DFD442FF1}" type="sibTrans" cxnId="{224A8B34-C7FC-A44A-BE3E-E3E0F94EA826}">
      <dgm:prSet/>
      <dgm:spPr/>
      <dgm:t>
        <a:bodyPr/>
        <a:lstStyle/>
        <a:p>
          <a:endParaRPr lang="en-GB"/>
        </a:p>
      </dgm:t>
    </dgm:pt>
    <dgm:pt modelId="{6487D053-CFA2-AA4D-B2C1-2B7CD3CF225E}">
      <dgm:prSet/>
      <dgm:spPr>
        <a:solidFill>
          <a:srgbClr val="F47820"/>
        </a:solidFill>
      </dgm:spPr>
      <dgm:t>
        <a:bodyPr/>
        <a:lstStyle/>
        <a:p>
          <a:r>
            <a:rPr lang="en-US"/>
            <a:t>Gas</a:t>
          </a:r>
          <a:endParaRPr lang="en-ZA"/>
        </a:p>
      </dgm:t>
    </dgm:pt>
    <dgm:pt modelId="{AD042547-35D5-A444-8AE8-353D253646A3}" type="parTrans" cxnId="{4005DAEE-0F35-2243-84F9-A012D8164E47}">
      <dgm:prSet/>
      <dgm:spPr/>
      <dgm:t>
        <a:bodyPr/>
        <a:lstStyle/>
        <a:p>
          <a:endParaRPr lang="en-GB"/>
        </a:p>
      </dgm:t>
    </dgm:pt>
    <dgm:pt modelId="{00ACEEEC-F354-FE49-8A80-32AA675512AA}" type="sibTrans" cxnId="{4005DAEE-0F35-2243-84F9-A012D8164E47}">
      <dgm:prSet/>
      <dgm:spPr/>
      <dgm:t>
        <a:bodyPr/>
        <a:lstStyle/>
        <a:p>
          <a:endParaRPr lang="en-GB"/>
        </a:p>
      </dgm:t>
    </dgm:pt>
    <dgm:pt modelId="{C70E7C46-42D8-9848-A6C4-67CE517DA084}">
      <dgm:prSet/>
      <dgm:spPr>
        <a:solidFill>
          <a:srgbClr val="63002C"/>
        </a:solidFill>
      </dgm:spPr>
      <dgm:t>
        <a:bodyPr/>
        <a:lstStyle/>
        <a:p>
          <a:r>
            <a:rPr lang="en-US"/>
            <a:t>Water/Plumbing</a:t>
          </a:r>
          <a:endParaRPr lang="en-ZA"/>
        </a:p>
      </dgm:t>
    </dgm:pt>
    <dgm:pt modelId="{E55AE8E8-6A3A-FE4B-9A8F-1E4C297C8421}" type="parTrans" cxnId="{9A780D2D-34C6-1642-9DB6-4FA4F82E8A9E}">
      <dgm:prSet/>
      <dgm:spPr/>
      <dgm:t>
        <a:bodyPr/>
        <a:lstStyle/>
        <a:p>
          <a:endParaRPr lang="en-GB"/>
        </a:p>
      </dgm:t>
    </dgm:pt>
    <dgm:pt modelId="{386BC5C6-9B63-5145-A018-FA6C6AA2CC72}" type="sibTrans" cxnId="{9A780D2D-34C6-1642-9DB6-4FA4F82E8A9E}">
      <dgm:prSet/>
      <dgm:spPr/>
      <dgm:t>
        <a:bodyPr/>
        <a:lstStyle/>
        <a:p>
          <a:endParaRPr lang="en-GB"/>
        </a:p>
      </dgm:t>
    </dgm:pt>
    <dgm:pt modelId="{C9295516-EDB6-1046-B736-A6D44A719650}">
      <dgm:prSet/>
      <dgm:spPr>
        <a:solidFill>
          <a:srgbClr val="C7C9C8"/>
        </a:solidFill>
      </dgm:spPr>
      <dgm:t>
        <a:bodyPr/>
        <a:lstStyle/>
        <a:p>
          <a:r>
            <a:rPr lang="en-US"/>
            <a:t>Beetle</a:t>
          </a:r>
          <a:endParaRPr lang="en-ZA"/>
        </a:p>
      </dgm:t>
    </dgm:pt>
    <dgm:pt modelId="{3A777B81-D5D5-1540-B843-97DD447EEAE3}" type="parTrans" cxnId="{AD0E0E05-397D-E341-93EF-FCC7687D607B}">
      <dgm:prSet/>
      <dgm:spPr/>
      <dgm:t>
        <a:bodyPr/>
        <a:lstStyle/>
        <a:p>
          <a:endParaRPr lang="en-GB"/>
        </a:p>
      </dgm:t>
    </dgm:pt>
    <dgm:pt modelId="{2A213D74-C54D-FB4D-A669-2611D35DD53F}" type="sibTrans" cxnId="{AD0E0E05-397D-E341-93EF-FCC7687D607B}">
      <dgm:prSet/>
      <dgm:spPr/>
      <dgm:t>
        <a:bodyPr/>
        <a:lstStyle/>
        <a:p>
          <a:endParaRPr lang="en-GB"/>
        </a:p>
      </dgm:t>
    </dgm:pt>
    <dgm:pt modelId="{D9E32311-4487-A944-84D8-447B79EB8382}" type="pres">
      <dgm:prSet presAssocID="{AB204BA0-3FB1-B248-8A87-58B138C7A6E0}" presName="linear" presStyleCnt="0">
        <dgm:presLayoutVars>
          <dgm:animLvl val="lvl"/>
          <dgm:resizeHandles val="exact"/>
        </dgm:presLayoutVars>
      </dgm:prSet>
      <dgm:spPr/>
    </dgm:pt>
    <dgm:pt modelId="{476E7A55-02DC-2D4C-85E8-81926DF08759}" type="pres">
      <dgm:prSet presAssocID="{C417F0DD-7C76-A841-92C9-753EB99EC4C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9527C55-9A3B-E043-AAF0-9CDA4608B10A}" type="pres">
      <dgm:prSet presAssocID="{ADA6DEA4-4A54-1F43-89D3-C4311C7A8E4A}" presName="spacer" presStyleCnt="0"/>
      <dgm:spPr/>
    </dgm:pt>
    <dgm:pt modelId="{8A5B279D-A50E-AB46-843D-8C4AA4FF9D30}" type="pres">
      <dgm:prSet presAssocID="{5EF130F5-4A79-DD4F-9FDA-C17CEAB7E3A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E261C6B-0381-374B-9128-1466DE3F8DBF}" type="pres">
      <dgm:prSet presAssocID="{6860D770-6BA1-8042-A740-DF1DFD442FF1}" presName="spacer" presStyleCnt="0"/>
      <dgm:spPr/>
    </dgm:pt>
    <dgm:pt modelId="{F986FC9B-A4C1-FC49-BF50-053128603ED8}" type="pres">
      <dgm:prSet presAssocID="{6487D053-CFA2-AA4D-B2C1-2B7CD3CF225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348AF1F-E59B-AC4C-BCF5-5FD1627202A1}" type="pres">
      <dgm:prSet presAssocID="{00ACEEEC-F354-FE49-8A80-32AA675512AA}" presName="spacer" presStyleCnt="0"/>
      <dgm:spPr/>
    </dgm:pt>
    <dgm:pt modelId="{AFDC875A-424C-B24D-AD94-C7C5CB9CB7EA}" type="pres">
      <dgm:prSet presAssocID="{C70E7C46-42D8-9848-A6C4-67CE517DA08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9234A42-46C8-014A-A48E-C56165DFA2AE}" type="pres">
      <dgm:prSet presAssocID="{386BC5C6-9B63-5145-A018-FA6C6AA2CC72}" presName="spacer" presStyleCnt="0"/>
      <dgm:spPr/>
    </dgm:pt>
    <dgm:pt modelId="{BF0C7BF5-0D7A-C948-92CB-52857FB88823}" type="pres">
      <dgm:prSet presAssocID="{C9295516-EDB6-1046-B736-A6D44A71965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D0E0E05-397D-E341-93EF-FCC7687D607B}" srcId="{AB204BA0-3FB1-B248-8A87-58B138C7A6E0}" destId="{C9295516-EDB6-1046-B736-A6D44A719650}" srcOrd="4" destOrd="0" parTransId="{3A777B81-D5D5-1540-B843-97DD447EEAE3}" sibTransId="{2A213D74-C54D-FB4D-A669-2611D35DD53F}"/>
    <dgm:cxn modelId="{EDC7E41F-5D76-D44F-8F6A-3BBEA46179F8}" type="presOf" srcId="{6487D053-CFA2-AA4D-B2C1-2B7CD3CF225E}" destId="{F986FC9B-A4C1-FC49-BF50-053128603ED8}" srcOrd="0" destOrd="0" presId="urn:microsoft.com/office/officeart/2005/8/layout/vList2"/>
    <dgm:cxn modelId="{9A780D2D-34C6-1642-9DB6-4FA4F82E8A9E}" srcId="{AB204BA0-3FB1-B248-8A87-58B138C7A6E0}" destId="{C70E7C46-42D8-9848-A6C4-67CE517DA084}" srcOrd="3" destOrd="0" parTransId="{E55AE8E8-6A3A-FE4B-9A8F-1E4C297C8421}" sibTransId="{386BC5C6-9B63-5145-A018-FA6C6AA2CC72}"/>
    <dgm:cxn modelId="{224A8B34-C7FC-A44A-BE3E-E3E0F94EA826}" srcId="{AB204BA0-3FB1-B248-8A87-58B138C7A6E0}" destId="{5EF130F5-4A79-DD4F-9FDA-C17CEAB7E3A9}" srcOrd="1" destOrd="0" parTransId="{1BF01EC2-588A-4F49-8076-22677B66D275}" sibTransId="{6860D770-6BA1-8042-A740-DF1DFD442FF1}"/>
    <dgm:cxn modelId="{08A81E88-4DEC-1E4D-AEFA-A390B7EF35C7}" srcId="{AB204BA0-3FB1-B248-8A87-58B138C7A6E0}" destId="{C417F0DD-7C76-A841-92C9-753EB99EC4CD}" srcOrd="0" destOrd="0" parTransId="{84F80FC6-29CC-5247-9E48-BD9D9503B35A}" sibTransId="{ADA6DEA4-4A54-1F43-89D3-C4311C7A8E4A}"/>
    <dgm:cxn modelId="{E05E5DA2-B4C9-7948-842C-57A0546456C8}" type="presOf" srcId="{AB204BA0-3FB1-B248-8A87-58B138C7A6E0}" destId="{D9E32311-4487-A944-84D8-447B79EB8382}" srcOrd="0" destOrd="0" presId="urn:microsoft.com/office/officeart/2005/8/layout/vList2"/>
    <dgm:cxn modelId="{1D4669A4-7D5A-0E4E-81BD-B3E4141FAA1A}" type="presOf" srcId="{C70E7C46-42D8-9848-A6C4-67CE517DA084}" destId="{AFDC875A-424C-B24D-AD94-C7C5CB9CB7EA}" srcOrd="0" destOrd="0" presId="urn:microsoft.com/office/officeart/2005/8/layout/vList2"/>
    <dgm:cxn modelId="{468018D0-0724-0F4F-AF55-C710BEE0C72A}" type="presOf" srcId="{C9295516-EDB6-1046-B736-A6D44A719650}" destId="{BF0C7BF5-0D7A-C948-92CB-52857FB88823}" srcOrd="0" destOrd="0" presId="urn:microsoft.com/office/officeart/2005/8/layout/vList2"/>
    <dgm:cxn modelId="{4005DAEE-0F35-2243-84F9-A012D8164E47}" srcId="{AB204BA0-3FB1-B248-8A87-58B138C7A6E0}" destId="{6487D053-CFA2-AA4D-B2C1-2B7CD3CF225E}" srcOrd="2" destOrd="0" parTransId="{AD042547-35D5-A444-8AE8-353D253646A3}" sibTransId="{00ACEEEC-F354-FE49-8A80-32AA675512AA}"/>
    <dgm:cxn modelId="{E2B57AF3-0E21-374A-A511-1A4B9171056C}" type="presOf" srcId="{5EF130F5-4A79-DD4F-9FDA-C17CEAB7E3A9}" destId="{8A5B279D-A50E-AB46-843D-8C4AA4FF9D30}" srcOrd="0" destOrd="0" presId="urn:microsoft.com/office/officeart/2005/8/layout/vList2"/>
    <dgm:cxn modelId="{8F763AF7-A384-0D48-80C6-4FCBE43A73F9}" type="presOf" srcId="{C417F0DD-7C76-A841-92C9-753EB99EC4CD}" destId="{476E7A55-02DC-2D4C-85E8-81926DF08759}" srcOrd="0" destOrd="0" presId="urn:microsoft.com/office/officeart/2005/8/layout/vList2"/>
    <dgm:cxn modelId="{81AB1A93-3DD4-F746-91A9-592A1EDDFA6D}" type="presParOf" srcId="{D9E32311-4487-A944-84D8-447B79EB8382}" destId="{476E7A55-02DC-2D4C-85E8-81926DF08759}" srcOrd="0" destOrd="0" presId="urn:microsoft.com/office/officeart/2005/8/layout/vList2"/>
    <dgm:cxn modelId="{7536E9BC-5A64-4648-AC94-90C57A88BBCD}" type="presParOf" srcId="{D9E32311-4487-A944-84D8-447B79EB8382}" destId="{E9527C55-9A3B-E043-AAF0-9CDA4608B10A}" srcOrd="1" destOrd="0" presId="urn:microsoft.com/office/officeart/2005/8/layout/vList2"/>
    <dgm:cxn modelId="{09CE291C-FE39-104A-9854-E4BC673A529F}" type="presParOf" srcId="{D9E32311-4487-A944-84D8-447B79EB8382}" destId="{8A5B279D-A50E-AB46-843D-8C4AA4FF9D30}" srcOrd="2" destOrd="0" presId="urn:microsoft.com/office/officeart/2005/8/layout/vList2"/>
    <dgm:cxn modelId="{57FB4D4B-7AE4-2F4F-8A06-8FADA84A0F68}" type="presParOf" srcId="{D9E32311-4487-A944-84D8-447B79EB8382}" destId="{4E261C6B-0381-374B-9128-1466DE3F8DBF}" srcOrd="3" destOrd="0" presId="urn:microsoft.com/office/officeart/2005/8/layout/vList2"/>
    <dgm:cxn modelId="{51564F3E-5DEA-574D-BDD2-5F8B80701924}" type="presParOf" srcId="{D9E32311-4487-A944-84D8-447B79EB8382}" destId="{F986FC9B-A4C1-FC49-BF50-053128603ED8}" srcOrd="4" destOrd="0" presId="urn:microsoft.com/office/officeart/2005/8/layout/vList2"/>
    <dgm:cxn modelId="{974A53C2-B05E-7D45-ADE8-EA052FA84EBF}" type="presParOf" srcId="{D9E32311-4487-A944-84D8-447B79EB8382}" destId="{4348AF1F-E59B-AC4C-BCF5-5FD1627202A1}" srcOrd="5" destOrd="0" presId="urn:microsoft.com/office/officeart/2005/8/layout/vList2"/>
    <dgm:cxn modelId="{23AC6DC1-749B-D54F-BB77-AE2F8D33FD8B}" type="presParOf" srcId="{D9E32311-4487-A944-84D8-447B79EB8382}" destId="{AFDC875A-424C-B24D-AD94-C7C5CB9CB7EA}" srcOrd="6" destOrd="0" presId="urn:microsoft.com/office/officeart/2005/8/layout/vList2"/>
    <dgm:cxn modelId="{37328315-CB7E-DF45-B314-589DF18BF27D}" type="presParOf" srcId="{D9E32311-4487-A944-84D8-447B79EB8382}" destId="{09234A42-46C8-014A-A48E-C56165DFA2AE}" srcOrd="7" destOrd="0" presId="urn:microsoft.com/office/officeart/2005/8/layout/vList2"/>
    <dgm:cxn modelId="{64E0CCDC-E901-B94E-99A1-B711931E4B03}" type="presParOf" srcId="{D9E32311-4487-A944-84D8-447B79EB8382}" destId="{BF0C7BF5-0D7A-C948-92CB-52857FB8882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0EBDD-1246-2F47-B52E-BABF18A1B615}">
      <dsp:nvSpPr>
        <dsp:cNvPr id="0" name=""/>
        <dsp:cNvSpPr/>
      </dsp:nvSpPr>
      <dsp:spPr>
        <a:xfrm>
          <a:off x="429218" y="2776"/>
          <a:ext cx="3553122" cy="1421249"/>
        </a:xfrm>
        <a:prstGeom prst="chevron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700" kern="1200" dirty="0">
              <a:solidFill>
                <a:schemeClr val="bg1"/>
              </a:solidFill>
            </a:rPr>
            <a:t>Consumer Protection Act, 68 of 2008</a:t>
          </a:r>
          <a:endParaRPr lang="en-GB" sz="2700" kern="1200" dirty="0">
            <a:solidFill>
              <a:schemeClr val="bg1"/>
            </a:solidFill>
          </a:endParaRPr>
        </a:p>
      </dsp:txBody>
      <dsp:txXfrm>
        <a:off x="1139843" y="2776"/>
        <a:ext cx="2131873" cy="1421249"/>
      </dsp:txXfrm>
    </dsp:sp>
    <dsp:sp modelId="{12DF6482-870A-F04B-B0B3-29405A49FBCA}">
      <dsp:nvSpPr>
        <dsp:cNvPr id="0" name=""/>
        <dsp:cNvSpPr/>
      </dsp:nvSpPr>
      <dsp:spPr>
        <a:xfrm>
          <a:off x="3520435" y="123582"/>
          <a:ext cx="6565946" cy="1179636"/>
        </a:xfrm>
        <a:prstGeom prst="chevron">
          <a:avLst/>
        </a:prstGeom>
        <a:solidFill>
          <a:srgbClr val="9D2235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Legal Framework for consumer protection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Pertains to marketing and provision of goods and services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Estate Agent is a supplier in terms of this Act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Duty to go through the whole contract</a:t>
          </a:r>
          <a:endParaRPr lang="en-GB" sz="1500" kern="1200" dirty="0"/>
        </a:p>
      </dsp:txBody>
      <dsp:txXfrm>
        <a:off x="4110253" y="123582"/>
        <a:ext cx="5386310" cy="1179636"/>
      </dsp:txXfrm>
    </dsp:sp>
    <dsp:sp modelId="{936894F0-4A9E-F945-A768-1622271C5E0C}">
      <dsp:nvSpPr>
        <dsp:cNvPr id="0" name=""/>
        <dsp:cNvSpPr/>
      </dsp:nvSpPr>
      <dsp:spPr>
        <a:xfrm>
          <a:off x="429218" y="1623000"/>
          <a:ext cx="3553122" cy="1421249"/>
        </a:xfrm>
        <a:prstGeom prst="chevron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700" b="0" kern="1200" dirty="0">
              <a:solidFill>
                <a:schemeClr val="bg1"/>
              </a:solidFill>
            </a:rPr>
            <a:t>Alienation of Land Act, 68 of 1981</a:t>
          </a:r>
          <a:endParaRPr lang="en-GB" sz="2700" b="0" kern="1200" dirty="0">
            <a:solidFill>
              <a:schemeClr val="bg1"/>
            </a:solidFill>
          </a:endParaRPr>
        </a:p>
      </dsp:txBody>
      <dsp:txXfrm>
        <a:off x="1139843" y="1623000"/>
        <a:ext cx="2131873" cy="1421249"/>
      </dsp:txXfrm>
    </dsp:sp>
    <dsp:sp modelId="{28956087-1372-EA44-A10E-7789F9FD86E6}">
      <dsp:nvSpPr>
        <dsp:cNvPr id="0" name=""/>
        <dsp:cNvSpPr/>
      </dsp:nvSpPr>
      <dsp:spPr>
        <a:xfrm>
          <a:off x="3520435" y="1743806"/>
          <a:ext cx="6565946" cy="1179636"/>
        </a:xfrm>
        <a:prstGeom prst="chevron">
          <a:avLst/>
        </a:prstGeom>
        <a:solidFill>
          <a:srgbClr val="F47820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b="0" kern="1200" dirty="0">
              <a:solidFill>
                <a:schemeClr val="tx1"/>
              </a:solidFill>
            </a:rPr>
            <a:t>Purpose of Act to prevent uncertainties and disputes about the terms of contracts of sale of land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b="0" kern="1200" dirty="0">
              <a:solidFill>
                <a:schemeClr val="tx1"/>
              </a:solidFill>
            </a:rPr>
            <a:t>Sale of immovable property must be in writing. All material terms must be in writing, description, identities of the parties and purchase price. Must be signed by all parties.</a:t>
          </a:r>
          <a:endParaRPr lang="en-GB" sz="1500" b="0" kern="1200" dirty="0"/>
        </a:p>
      </dsp:txBody>
      <dsp:txXfrm>
        <a:off x="4110253" y="1743806"/>
        <a:ext cx="5386310" cy="1179636"/>
      </dsp:txXfrm>
    </dsp:sp>
    <dsp:sp modelId="{F8770326-06A2-F94C-957D-21BFC9BB5360}">
      <dsp:nvSpPr>
        <dsp:cNvPr id="0" name=""/>
        <dsp:cNvSpPr/>
      </dsp:nvSpPr>
      <dsp:spPr>
        <a:xfrm>
          <a:off x="429218" y="3243224"/>
          <a:ext cx="3553122" cy="1421249"/>
        </a:xfrm>
        <a:prstGeom prst="chevron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700" kern="1200" dirty="0">
              <a:solidFill>
                <a:schemeClr val="bg1"/>
              </a:solidFill>
            </a:rPr>
            <a:t>Sectional Title Act, 95 of 1986</a:t>
          </a:r>
          <a:endParaRPr lang="en-GB" sz="2700" kern="1200" dirty="0">
            <a:solidFill>
              <a:schemeClr val="bg1"/>
            </a:solidFill>
          </a:endParaRPr>
        </a:p>
      </dsp:txBody>
      <dsp:txXfrm>
        <a:off x="1139843" y="3243224"/>
        <a:ext cx="2131873" cy="1421249"/>
      </dsp:txXfrm>
    </dsp:sp>
    <dsp:sp modelId="{A17C5B7F-950A-CD42-A271-59C254F81D3A}">
      <dsp:nvSpPr>
        <dsp:cNvPr id="0" name=""/>
        <dsp:cNvSpPr/>
      </dsp:nvSpPr>
      <dsp:spPr>
        <a:xfrm>
          <a:off x="3520435" y="3364030"/>
          <a:ext cx="6565946" cy="1179636"/>
        </a:xfrm>
        <a:prstGeom prst="chevron">
          <a:avLst/>
        </a:prstGeom>
        <a:solidFill>
          <a:srgbClr val="343741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Purpose of Act to make it possible to own a building or part thereof, separate from the land on which it stands.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500" kern="1200" dirty="0">
              <a:solidFill>
                <a:schemeClr val="tx1"/>
              </a:solidFill>
            </a:rPr>
            <a:t>When purchasing a unit in a scheme, he acquires a section and an undivided share in the common property.</a:t>
          </a:r>
          <a:endParaRPr lang="en-GB" sz="1500" kern="1200" dirty="0"/>
        </a:p>
      </dsp:txBody>
      <dsp:txXfrm>
        <a:off x="4110253" y="3364030"/>
        <a:ext cx="5386310" cy="11796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0EBDD-1246-2F47-B52E-BABF18A1B615}">
      <dsp:nvSpPr>
        <dsp:cNvPr id="0" name=""/>
        <dsp:cNvSpPr/>
      </dsp:nvSpPr>
      <dsp:spPr>
        <a:xfrm>
          <a:off x="429218" y="2776"/>
          <a:ext cx="3553122" cy="1421249"/>
        </a:xfrm>
        <a:prstGeom prst="chevron">
          <a:avLst/>
        </a:prstGeom>
        <a:solidFill>
          <a:srgbClr val="C7C9C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000" b="0" kern="1200" dirty="0">
              <a:solidFill>
                <a:schemeClr val="bg1"/>
              </a:solidFill>
            </a:rPr>
            <a:t>Matrimonial Property Act, 88 of 1984</a:t>
          </a:r>
          <a:endParaRPr lang="en-GB" sz="3000" b="0" kern="1200" dirty="0">
            <a:solidFill>
              <a:schemeClr val="bg1"/>
            </a:solidFill>
          </a:endParaRPr>
        </a:p>
      </dsp:txBody>
      <dsp:txXfrm>
        <a:off x="1139843" y="2776"/>
        <a:ext cx="2131873" cy="1421249"/>
      </dsp:txXfrm>
    </dsp:sp>
    <dsp:sp modelId="{12DF6482-870A-F04B-B0B3-29405A49FBCA}">
      <dsp:nvSpPr>
        <dsp:cNvPr id="0" name=""/>
        <dsp:cNvSpPr/>
      </dsp:nvSpPr>
      <dsp:spPr>
        <a:xfrm>
          <a:off x="3520435" y="123582"/>
          <a:ext cx="6565946" cy="1179636"/>
        </a:xfrm>
        <a:prstGeom prst="chevron">
          <a:avLst/>
        </a:prstGeom>
        <a:solidFill>
          <a:srgbClr val="C7C9C8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Identify the marriage regime of the parties concerned.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A spouse, married in community of property, may not, without the written consent of the other spouse sign the agreement of sale</a:t>
          </a:r>
          <a:endParaRPr lang="en-GB" sz="1300" b="0" kern="1200" dirty="0"/>
        </a:p>
      </dsp:txBody>
      <dsp:txXfrm>
        <a:off x="4110253" y="123582"/>
        <a:ext cx="5386310" cy="1179636"/>
      </dsp:txXfrm>
    </dsp:sp>
    <dsp:sp modelId="{936894F0-4A9E-F945-A768-1622271C5E0C}">
      <dsp:nvSpPr>
        <dsp:cNvPr id="0" name=""/>
        <dsp:cNvSpPr/>
      </dsp:nvSpPr>
      <dsp:spPr>
        <a:xfrm>
          <a:off x="429218" y="1623000"/>
          <a:ext cx="3553122" cy="1421249"/>
        </a:xfrm>
        <a:prstGeom prst="chevron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000" b="0" kern="1200" dirty="0">
              <a:solidFill>
                <a:schemeClr val="bg1"/>
              </a:solidFill>
            </a:rPr>
            <a:t>Alienation of Land Act, 68 of 1981</a:t>
          </a:r>
          <a:endParaRPr lang="en-GB" sz="3000" b="0" kern="1200" dirty="0">
            <a:solidFill>
              <a:schemeClr val="bg1"/>
            </a:solidFill>
          </a:endParaRPr>
        </a:p>
      </dsp:txBody>
      <dsp:txXfrm>
        <a:off x="1139843" y="1623000"/>
        <a:ext cx="2131873" cy="1421249"/>
      </dsp:txXfrm>
    </dsp:sp>
    <dsp:sp modelId="{28956087-1372-EA44-A10E-7789F9FD86E6}">
      <dsp:nvSpPr>
        <dsp:cNvPr id="0" name=""/>
        <dsp:cNvSpPr/>
      </dsp:nvSpPr>
      <dsp:spPr>
        <a:xfrm>
          <a:off x="3520435" y="1743806"/>
          <a:ext cx="6565946" cy="1179636"/>
        </a:xfrm>
        <a:prstGeom prst="chevron">
          <a:avLst/>
        </a:prstGeom>
        <a:solidFill>
          <a:srgbClr val="63002C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Purpose of Act to prevent uncertainties and disputes about the terms of contracts of sale of land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Sale of immovable property must be in writing. All material terms must be in writing, description, identities of the parties and purchase price. Must be signed by all parties.</a:t>
          </a:r>
          <a:endParaRPr lang="en-GB" sz="1300" b="0" kern="1200" dirty="0"/>
        </a:p>
      </dsp:txBody>
      <dsp:txXfrm>
        <a:off x="4110253" y="1743806"/>
        <a:ext cx="5386310" cy="1179636"/>
      </dsp:txXfrm>
    </dsp:sp>
    <dsp:sp modelId="{F8770326-06A2-F94C-957D-21BFC9BB5360}">
      <dsp:nvSpPr>
        <dsp:cNvPr id="0" name=""/>
        <dsp:cNvSpPr/>
      </dsp:nvSpPr>
      <dsp:spPr>
        <a:xfrm>
          <a:off x="429218" y="3243224"/>
          <a:ext cx="3553122" cy="1421249"/>
        </a:xfrm>
        <a:prstGeom prst="chevron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000" b="0" kern="1200" dirty="0">
              <a:solidFill>
                <a:schemeClr val="bg1"/>
              </a:solidFill>
            </a:rPr>
            <a:t>Deeds Registry Act, 47 of 1937</a:t>
          </a:r>
          <a:endParaRPr lang="en-GB" sz="3000" b="0" kern="1200" dirty="0">
            <a:solidFill>
              <a:schemeClr val="bg1"/>
            </a:solidFill>
          </a:endParaRPr>
        </a:p>
      </dsp:txBody>
      <dsp:txXfrm>
        <a:off x="1139843" y="3243224"/>
        <a:ext cx="2131873" cy="1421249"/>
      </dsp:txXfrm>
    </dsp:sp>
    <dsp:sp modelId="{A17C5B7F-950A-CD42-A271-59C254F81D3A}">
      <dsp:nvSpPr>
        <dsp:cNvPr id="0" name=""/>
        <dsp:cNvSpPr/>
      </dsp:nvSpPr>
      <dsp:spPr>
        <a:xfrm>
          <a:off x="3520435" y="3364030"/>
          <a:ext cx="6565946" cy="1179636"/>
        </a:xfrm>
        <a:prstGeom prst="chevron">
          <a:avLst/>
        </a:prstGeom>
        <a:solidFill>
          <a:srgbClr val="9D2235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Act governs the laws relating to the registration of deeds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Land transferred by means of a deed of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Transfer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Ownership of immovable property cannot be acquired without formal registration.</a:t>
          </a:r>
          <a:endParaRPr lang="en-GB" sz="1300" b="0" kern="1200" dirty="0"/>
        </a:p>
      </dsp:txBody>
      <dsp:txXfrm>
        <a:off x="4110253" y="3364030"/>
        <a:ext cx="5386310" cy="11796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0EBDD-1246-2F47-B52E-BABF18A1B615}">
      <dsp:nvSpPr>
        <dsp:cNvPr id="0" name=""/>
        <dsp:cNvSpPr/>
      </dsp:nvSpPr>
      <dsp:spPr>
        <a:xfrm>
          <a:off x="429218" y="2776"/>
          <a:ext cx="3553122" cy="1421249"/>
        </a:xfrm>
        <a:prstGeom prst="chevron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>
              <a:solidFill>
                <a:schemeClr val="bg1"/>
              </a:solidFill>
            </a:rPr>
            <a:t>Prevention of illegal Eviction from and unlawful occupation of Land Act, 19 of 1998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1139843" y="2776"/>
        <a:ext cx="2131873" cy="1421249"/>
      </dsp:txXfrm>
    </dsp:sp>
    <dsp:sp modelId="{12DF6482-870A-F04B-B0B3-29405A49FBCA}">
      <dsp:nvSpPr>
        <dsp:cNvPr id="0" name=""/>
        <dsp:cNvSpPr/>
      </dsp:nvSpPr>
      <dsp:spPr>
        <a:xfrm>
          <a:off x="3520435" y="123582"/>
          <a:ext cx="6565946" cy="1179636"/>
        </a:xfrm>
        <a:prstGeom prst="chevron">
          <a:avLst/>
        </a:prstGeom>
        <a:solidFill>
          <a:srgbClr val="F47820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>
              <a:solidFill>
                <a:schemeClr val="tx1"/>
              </a:solidFill>
            </a:rPr>
            <a:t>Regulates the circumstances under which unlawful occupiers may be evicted from land.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>
              <a:solidFill>
                <a:schemeClr val="tx1"/>
              </a:solidFill>
            </a:rPr>
            <a:t>Act sets out the steps that must be taken in order to lawfully evict an occupier.</a:t>
          </a:r>
          <a:endParaRPr lang="en-GB" sz="1300" kern="1200" dirty="0"/>
        </a:p>
      </dsp:txBody>
      <dsp:txXfrm>
        <a:off x="4110253" y="123582"/>
        <a:ext cx="5386310" cy="1179636"/>
      </dsp:txXfrm>
    </dsp:sp>
    <dsp:sp modelId="{936894F0-4A9E-F945-A768-1622271C5E0C}">
      <dsp:nvSpPr>
        <dsp:cNvPr id="0" name=""/>
        <dsp:cNvSpPr/>
      </dsp:nvSpPr>
      <dsp:spPr>
        <a:xfrm>
          <a:off x="429218" y="1623000"/>
          <a:ext cx="3553122" cy="1421249"/>
        </a:xfrm>
        <a:prstGeom prst="chevron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b="0" kern="1200" dirty="0">
              <a:solidFill>
                <a:schemeClr val="bg1"/>
              </a:solidFill>
            </a:rPr>
            <a:t>Transfer Duty Act, 40 of 1949</a:t>
          </a:r>
          <a:endParaRPr lang="en-GB" sz="2000" b="0" kern="1200" dirty="0">
            <a:solidFill>
              <a:schemeClr val="bg1"/>
            </a:solidFill>
          </a:endParaRPr>
        </a:p>
      </dsp:txBody>
      <dsp:txXfrm>
        <a:off x="1139843" y="1623000"/>
        <a:ext cx="2131873" cy="1421249"/>
      </dsp:txXfrm>
    </dsp:sp>
    <dsp:sp modelId="{28956087-1372-EA44-A10E-7789F9FD86E6}">
      <dsp:nvSpPr>
        <dsp:cNvPr id="0" name=""/>
        <dsp:cNvSpPr/>
      </dsp:nvSpPr>
      <dsp:spPr>
        <a:xfrm>
          <a:off x="3520435" y="1743806"/>
          <a:ext cx="6565946" cy="1179636"/>
        </a:xfrm>
        <a:prstGeom prst="chevron">
          <a:avLst/>
        </a:prstGeom>
        <a:solidFill>
          <a:srgbClr val="343741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Transfer duty is a tax levied on any immovable property which is acquired.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Person acquiring the property becomes liable to pay transfer duty.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Transfer duty exempt up to R1 000 000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And certain transactions such as acquisition by surviving or divorced spouses, municipality or government or public hospitals.</a:t>
          </a:r>
          <a:endParaRPr lang="en-GB" sz="1300" b="0" kern="1200" dirty="0"/>
        </a:p>
      </dsp:txBody>
      <dsp:txXfrm>
        <a:off x="4110253" y="1743806"/>
        <a:ext cx="5386310" cy="1179636"/>
      </dsp:txXfrm>
    </dsp:sp>
    <dsp:sp modelId="{F8770326-06A2-F94C-957D-21BFC9BB5360}">
      <dsp:nvSpPr>
        <dsp:cNvPr id="0" name=""/>
        <dsp:cNvSpPr/>
      </dsp:nvSpPr>
      <dsp:spPr>
        <a:xfrm>
          <a:off x="429218" y="3243224"/>
          <a:ext cx="3553122" cy="1421249"/>
        </a:xfrm>
        <a:prstGeom prst="chevron">
          <a:avLst/>
        </a:prstGeom>
        <a:solidFill>
          <a:srgbClr val="C7C9C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b="0" kern="1200" dirty="0">
              <a:solidFill>
                <a:schemeClr val="bg1"/>
              </a:solidFill>
            </a:rPr>
            <a:t>Value Added Tax, 89 of 1991</a:t>
          </a:r>
          <a:endParaRPr lang="en-GB" sz="2000" b="0" kern="1200" dirty="0">
            <a:solidFill>
              <a:schemeClr val="bg1"/>
            </a:solidFill>
          </a:endParaRPr>
        </a:p>
      </dsp:txBody>
      <dsp:txXfrm>
        <a:off x="1139843" y="3243224"/>
        <a:ext cx="2131873" cy="1421249"/>
      </dsp:txXfrm>
    </dsp:sp>
    <dsp:sp modelId="{A17C5B7F-950A-CD42-A271-59C254F81D3A}">
      <dsp:nvSpPr>
        <dsp:cNvPr id="0" name=""/>
        <dsp:cNvSpPr/>
      </dsp:nvSpPr>
      <dsp:spPr>
        <a:xfrm>
          <a:off x="3520435" y="3364030"/>
          <a:ext cx="6565946" cy="1179636"/>
        </a:xfrm>
        <a:prstGeom prst="chevron">
          <a:avLst/>
        </a:prstGeom>
        <a:solidFill>
          <a:srgbClr val="C7C9C8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Vat is indirect tax on consumption of goods and services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b="0" kern="1200" dirty="0">
              <a:solidFill>
                <a:schemeClr val="tx1"/>
              </a:solidFill>
            </a:rPr>
            <a:t>Commission charge by an agent for the sale of a property is also subject to VAT</a:t>
          </a:r>
          <a:endParaRPr lang="en-GB" sz="1300" b="0" kern="1200" dirty="0"/>
        </a:p>
      </dsp:txBody>
      <dsp:txXfrm>
        <a:off x="4110253" y="3364030"/>
        <a:ext cx="5386310" cy="11796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0EBDD-1246-2F47-B52E-BABF18A1B615}">
      <dsp:nvSpPr>
        <dsp:cNvPr id="0" name=""/>
        <dsp:cNvSpPr/>
      </dsp:nvSpPr>
      <dsp:spPr>
        <a:xfrm>
          <a:off x="429218" y="2776"/>
          <a:ext cx="3553122" cy="1421249"/>
        </a:xfrm>
        <a:prstGeom prst="chevron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kern="1200" dirty="0">
              <a:solidFill>
                <a:schemeClr val="bg1"/>
              </a:solidFill>
            </a:rPr>
            <a:t>Occupational Health and Safety Act, 85 of 1993</a:t>
          </a:r>
          <a:endParaRPr lang="en-GB" sz="1600" kern="1200" dirty="0">
            <a:solidFill>
              <a:schemeClr val="bg1"/>
            </a:solidFill>
          </a:endParaRPr>
        </a:p>
      </dsp:txBody>
      <dsp:txXfrm>
        <a:off x="1139843" y="2776"/>
        <a:ext cx="2131873" cy="1421249"/>
      </dsp:txXfrm>
    </dsp:sp>
    <dsp:sp modelId="{12DF6482-870A-F04B-B0B3-29405A49FBCA}">
      <dsp:nvSpPr>
        <dsp:cNvPr id="0" name=""/>
        <dsp:cNvSpPr/>
      </dsp:nvSpPr>
      <dsp:spPr>
        <a:xfrm>
          <a:off x="3520435" y="123582"/>
          <a:ext cx="6565946" cy="1179636"/>
        </a:xfrm>
        <a:prstGeom prst="chevron">
          <a:avLst/>
        </a:prstGeom>
        <a:solidFill>
          <a:srgbClr val="63002C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kern="1200" dirty="0">
              <a:solidFill>
                <a:schemeClr val="tx1"/>
              </a:solidFill>
            </a:rPr>
            <a:t>Work environment safe and without risk to the health of workers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kern="1200" dirty="0">
              <a:solidFill>
                <a:schemeClr val="tx1"/>
              </a:solidFill>
            </a:rPr>
            <a:t>Compliance certificates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kern="1200" dirty="0">
              <a:solidFill>
                <a:schemeClr val="tx1"/>
              </a:solidFill>
            </a:rPr>
            <a:t>Owner of a property must obtain compliance certificates in order to confirm</a:t>
          </a:r>
          <a:endParaRPr lang="en-GB" sz="1600" kern="1200" dirty="0"/>
        </a:p>
      </dsp:txBody>
      <dsp:txXfrm>
        <a:off x="4110253" y="123582"/>
        <a:ext cx="5386310" cy="1179636"/>
      </dsp:txXfrm>
    </dsp:sp>
    <dsp:sp modelId="{936894F0-4A9E-F945-A768-1622271C5E0C}">
      <dsp:nvSpPr>
        <dsp:cNvPr id="0" name=""/>
        <dsp:cNvSpPr/>
      </dsp:nvSpPr>
      <dsp:spPr>
        <a:xfrm>
          <a:off x="429218" y="1623000"/>
          <a:ext cx="3553122" cy="1421249"/>
        </a:xfrm>
        <a:prstGeom prst="chevron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b="0" kern="1200" dirty="0">
              <a:solidFill>
                <a:schemeClr val="bg1"/>
              </a:solidFill>
            </a:rPr>
            <a:t>The Protection of Constitutional Democracy Against Terrorist and Related Activities Act, 2004 (POCDATARA)</a:t>
          </a:r>
          <a:endParaRPr lang="en-GB" sz="1600" b="0" kern="1200" dirty="0">
            <a:solidFill>
              <a:schemeClr val="bg1"/>
            </a:solidFill>
          </a:endParaRPr>
        </a:p>
      </dsp:txBody>
      <dsp:txXfrm>
        <a:off x="1139843" y="1623000"/>
        <a:ext cx="2131873" cy="1421249"/>
      </dsp:txXfrm>
    </dsp:sp>
    <dsp:sp modelId="{28956087-1372-EA44-A10E-7789F9FD86E6}">
      <dsp:nvSpPr>
        <dsp:cNvPr id="0" name=""/>
        <dsp:cNvSpPr/>
      </dsp:nvSpPr>
      <dsp:spPr>
        <a:xfrm>
          <a:off x="3520435" y="1743806"/>
          <a:ext cx="6565946" cy="1179636"/>
        </a:xfrm>
        <a:prstGeom prst="chevron">
          <a:avLst/>
        </a:prstGeom>
        <a:solidFill>
          <a:srgbClr val="9D2235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b="0" kern="1200" dirty="0">
              <a:solidFill>
                <a:schemeClr val="tx1"/>
              </a:solidFill>
            </a:rPr>
            <a:t>Combat terrorist and related activities</a:t>
          </a:r>
          <a:endParaRPr lang="en-GB" sz="1600" b="0" kern="1200" dirty="0"/>
        </a:p>
      </dsp:txBody>
      <dsp:txXfrm>
        <a:off x="4110253" y="1743806"/>
        <a:ext cx="5386310" cy="1179636"/>
      </dsp:txXfrm>
    </dsp:sp>
    <dsp:sp modelId="{F8770326-06A2-F94C-957D-21BFC9BB5360}">
      <dsp:nvSpPr>
        <dsp:cNvPr id="0" name=""/>
        <dsp:cNvSpPr/>
      </dsp:nvSpPr>
      <dsp:spPr>
        <a:xfrm>
          <a:off x="429218" y="3243224"/>
          <a:ext cx="3553122" cy="1421249"/>
        </a:xfrm>
        <a:prstGeom prst="chevron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600" b="0" kern="1200" dirty="0">
              <a:solidFill>
                <a:schemeClr val="bg1"/>
              </a:solidFill>
            </a:rPr>
            <a:t>Protection of Personal Information Act, 4 of 2013</a:t>
          </a:r>
          <a:endParaRPr lang="en-GB" sz="1600" b="0" kern="1200" dirty="0">
            <a:solidFill>
              <a:schemeClr val="bg1"/>
            </a:solidFill>
          </a:endParaRPr>
        </a:p>
      </dsp:txBody>
      <dsp:txXfrm>
        <a:off x="1139843" y="3243224"/>
        <a:ext cx="2131873" cy="1421249"/>
      </dsp:txXfrm>
    </dsp:sp>
    <dsp:sp modelId="{A17C5B7F-950A-CD42-A271-59C254F81D3A}">
      <dsp:nvSpPr>
        <dsp:cNvPr id="0" name=""/>
        <dsp:cNvSpPr/>
      </dsp:nvSpPr>
      <dsp:spPr>
        <a:xfrm>
          <a:off x="3520435" y="3364030"/>
          <a:ext cx="6565946" cy="1179636"/>
        </a:xfrm>
        <a:prstGeom prst="chevron">
          <a:avLst/>
        </a:prstGeom>
        <a:solidFill>
          <a:srgbClr val="F47820">
            <a:alpha val="3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Ensure that all South African institutions conduct themselves in a responsible manner when collecting, processing, storing and sharing another entity's personal information by holding them accountable should they abuse or compromise your personal information in any way</a:t>
          </a:r>
          <a:endParaRPr lang="en-GB" sz="1600" b="0" kern="1200" dirty="0"/>
        </a:p>
      </dsp:txBody>
      <dsp:txXfrm>
        <a:off x="4110253" y="3364030"/>
        <a:ext cx="5386310" cy="11796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6E7A55-02DC-2D4C-85E8-81926DF08759}">
      <dsp:nvSpPr>
        <dsp:cNvPr id="0" name=""/>
        <dsp:cNvSpPr/>
      </dsp:nvSpPr>
      <dsp:spPr>
        <a:xfrm>
          <a:off x="0" y="6826"/>
          <a:ext cx="6303578" cy="791505"/>
        </a:xfrm>
        <a:prstGeom prst="roundRect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Electrical</a:t>
          </a:r>
          <a:endParaRPr lang="en-ZA" sz="3300" kern="1200" dirty="0"/>
        </a:p>
      </dsp:txBody>
      <dsp:txXfrm>
        <a:off x="38638" y="45464"/>
        <a:ext cx="6226302" cy="714229"/>
      </dsp:txXfrm>
    </dsp:sp>
    <dsp:sp modelId="{8A5B279D-A50E-AB46-843D-8C4AA4FF9D30}">
      <dsp:nvSpPr>
        <dsp:cNvPr id="0" name=""/>
        <dsp:cNvSpPr/>
      </dsp:nvSpPr>
      <dsp:spPr>
        <a:xfrm>
          <a:off x="0" y="893371"/>
          <a:ext cx="6303578" cy="791505"/>
        </a:xfrm>
        <a:prstGeom prst="roundRect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Electric Fence</a:t>
          </a:r>
          <a:endParaRPr lang="en-ZA" sz="3300" kern="1200" dirty="0"/>
        </a:p>
      </dsp:txBody>
      <dsp:txXfrm>
        <a:off x="38638" y="932009"/>
        <a:ext cx="6226302" cy="714229"/>
      </dsp:txXfrm>
    </dsp:sp>
    <dsp:sp modelId="{F986FC9B-A4C1-FC49-BF50-053128603ED8}">
      <dsp:nvSpPr>
        <dsp:cNvPr id="0" name=""/>
        <dsp:cNvSpPr/>
      </dsp:nvSpPr>
      <dsp:spPr>
        <a:xfrm>
          <a:off x="0" y="1779916"/>
          <a:ext cx="6303578" cy="791505"/>
        </a:xfrm>
        <a:prstGeom prst="roundRect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Gas</a:t>
          </a:r>
          <a:endParaRPr lang="en-ZA" sz="3300" kern="1200"/>
        </a:p>
      </dsp:txBody>
      <dsp:txXfrm>
        <a:off x="38638" y="1818554"/>
        <a:ext cx="6226302" cy="714229"/>
      </dsp:txXfrm>
    </dsp:sp>
    <dsp:sp modelId="{AFDC875A-424C-B24D-AD94-C7C5CB9CB7EA}">
      <dsp:nvSpPr>
        <dsp:cNvPr id="0" name=""/>
        <dsp:cNvSpPr/>
      </dsp:nvSpPr>
      <dsp:spPr>
        <a:xfrm>
          <a:off x="0" y="2666461"/>
          <a:ext cx="6303578" cy="791505"/>
        </a:xfrm>
        <a:prstGeom prst="roundRect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Water/Plumbing</a:t>
          </a:r>
          <a:endParaRPr lang="en-ZA" sz="3300" kern="1200"/>
        </a:p>
      </dsp:txBody>
      <dsp:txXfrm>
        <a:off x="38638" y="2705099"/>
        <a:ext cx="6226302" cy="714229"/>
      </dsp:txXfrm>
    </dsp:sp>
    <dsp:sp modelId="{BF0C7BF5-0D7A-C948-92CB-52857FB88823}">
      <dsp:nvSpPr>
        <dsp:cNvPr id="0" name=""/>
        <dsp:cNvSpPr/>
      </dsp:nvSpPr>
      <dsp:spPr>
        <a:xfrm>
          <a:off x="0" y="3553006"/>
          <a:ext cx="6303578" cy="791505"/>
        </a:xfrm>
        <a:prstGeom prst="roundRect">
          <a:avLst/>
        </a:prstGeom>
        <a:solidFill>
          <a:srgbClr val="C7C9C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Beetle</a:t>
          </a:r>
          <a:endParaRPr lang="en-ZA" sz="3300" kern="1200"/>
        </a:p>
      </dsp:txBody>
      <dsp:txXfrm>
        <a:off x="38638" y="3591644"/>
        <a:ext cx="6226302" cy="71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1/18/23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1/18/23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DE3A59-D0C5-F149-8E44-45F75E1A2B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64AF618F-7C9C-F09C-0CBC-5F2643D428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9544E0-9FDB-8E47-9988-B1C6774D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4 : Legal Environment, EAAB and FICA Compliance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54DF0-2042-D349-B191-4A1C1696D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500188"/>
          </a:xfrm>
        </p:spPr>
        <p:txBody>
          <a:bodyPr/>
          <a:lstStyle/>
          <a:p>
            <a:r>
              <a:rPr lang="en-US" dirty="0"/>
              <a:t>Estate Agency Affairs Act </a:t>
            </a:r>
            <a:br>
              <a:rPr lang="en-US" dirty="0"/>
            </a:br>
            <a:r>
              <a:rPr lang="en-US" sz="3000" dirty="0"/>
              <a:t>112 of 1976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4D904-0B78-3FAA-41E1-40756B64B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48075"/>
            <a:ext cx="10515600" cy="2441576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This Act regulates the establishment of an Estate Agency Affairs Board and Fidelity Fund and controls certain activities of estate agents</a:t>
            </a:r>
          </a:p>
          <a:p>
            <a:r>
              <a:rPr lang="en-US" sz="2000" dirty="0">
                <a:solidFill>
                  <a:schemeClr val="bg1"/>
                </a:solidFill>
              </a:rPr>
              <a:t>This Act also contains certain duties of an estate agent</a:t>
            </a:r>
          </a:p>
        </p:txBody>
      </p:sp>
    </p:spTree>
    <p:extLst>
      <p:ext uri="{BB962C8B-B14F-4D97-AF65-F5344CB8AC3E}">
        <p14:creationId xmlns:p14="http://schemas.microsoft.com/office/powerpoint/2010/main" val="391476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A5AED-9C06-A26D-E98C-321C52439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500188"/>
          </a:xfrm>
        </p:spPr>
        <p:txBody>
          <a:bodyPr/>
          <a:lstStyle/>
          <a:p>
            <a:r>
              <a:rPr lang="en-US" dirty="0"/>
              <a:t>Property Practitioners Act</a:t>
            </a:r>
            <a:br>
              <a:rPr lang="en-US" dirty="0"/>
            </a:br>
            <a:r>
              <a:rPr lang="en-US" sz="3000" dirty="0"/>
              <a:t>22 of 2019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5B826B-907A-AB20-E791-6A3F9F5ED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48075"/>
            <a:ext cx="10515600" cy="2441576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Provide for the regulation of property practitioners</a:t>
            </a:r>
          </a:p>
          <a:p>
            <a:r>
              <a:rPr lang="en-US" sz="2000" dirty="0">
                <a:solidFill>
                  <a:schemeClr val="bg1"/>
                </a:solidFill>
              </a:rPr>
              <a:t>Provide for the continuation of the Estate Agency Affairs Board as the Property Practitioners Regulatory Authority</a:t>
            </a:r>
          </a:p>
          <a:p>
            <a:r>
              <a:rPr lang="en-US" sz="2000" dirty="0">
                <a:solidFill>
                  <a:schemeClr val="bg1"/>
                </a:solidFill>
              </a:rPr>
              <a:t>No FFC, No commission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B7FCE07-E300-8ACA-0F1F-111822BA249A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5AB96FE-26A2-9EF5-98AF-945420122E1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9D2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Graphic 5" descr="Clipboard outline">
              <a:extLst>
                <a:ext uri="{FF2B5EF4-FFF2-40B4-BE49-F238E27FC236}">
                  <a16:creationId xmlns:a16="http://schemas.microsoft.com/office/drawing/2014/main" id="{6B59A673-4897-C29E-3BCC-B6C4D89FAE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145227" y="571735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036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54DF0-2042-D349-B191-4A1C1696D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500188"/>
          </a:xfrm>
        </p:spPr>
        <p:txBody>
          <a:bodyPr>
            <a:normAutofit fontScale="90000"/>
          </a:bodyPr>
          <a:lstStyle/>
          <a:p>
            <a:r>
              <a:rPr lang="en-ZA" sz="6000" dirty="0"/>
              <a:t>Financial Intelligence Centre Act</a:t>
            </a:r>
            <a:br>
              <a:rPr lang="en-US" dirty="0"/>
            </a:br>
            <a:r>
              <a:rPr lang="en-US" sz="3000" dirty="0"/>
              <a:t>38 of 2011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4D904-0B78-3FAA-41E1-40756B64B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48074"/>
            <a:ext cx="10515600" cy="3004973"/>
          </a:xfrm>
        </p:spPr>
        <p:txBody>
          <a:bodyPr>
            <a:normAutofit fontScale="850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 dirty="0">
                <a:solidFill>
                  <a:schemeClr val="bg1"/>
                </a:solidFill>
              </a:rPr>
              <a:t>Anti- money laundering legislation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 dirty="0">
                <a:solidFill>
                  <a:schemeClr val="bg1"/>
                </a:solidFill>
              </a:rPr>
              <a:t>Verify and Identify their clients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 dirty="0">
                <a:solidFill>
                  <a:schemeClr val="bg1"/>
                </a:solidFill>
              </a:rPr>
              <a:t>What risk is posed by the client in terms of money laundering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 dirty="0">
                <a:solidFill>
                  <a:schemeClr val="bg1"/>
                </a:solidFill>
              </a:rPr>
              <a:t>Accountable institution must record their anti-money laundering policies and procedures in a document called Risk Management and Compliance Programme (RMCP)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8FC2D39-388B-E98A-353D-6CB54215298B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A4FFD01-8D31-796F-2BE7-7AB67661B4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9D2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Graphic 6" descr="Clipboard outline">
              <a:extLst>
                <a:ext uri="{FF2B5EF4-FFF2-40B4-BE49-F238E27FC236}">
                  <a16:creationId xmlns:a16="http://schemas.microsoft.com/office/drawing/2014/main" id="{322569E1-9381-4709-FA55-1A9AF1F017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145227" y="571735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0660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A74BB-0AA3-612E-0335-BD3FE795F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Statutes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64492D-81B3-32C6-F814-8C185A2B0B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0760383"/>
              </p:ext>
            </p:extLst>
          </p:nvPr>
        </p:nvGraphicFramePr>
        <p:xfrm>
          <a:off x="838200" y="1825625"/>
          <a:ext cx="10515600" cy="466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5AE8B-4845-5E68-C9A9-47E65D8197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0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A74BB-0AA3-612E-0335-BD3FE795F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Statutes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64492D-81B3-32C6-F814-8C185A2B0B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971397"/>
              </p:ext>
            </p:extLst>
          </p:nvPr>
        </p:nvGraphicFramePr>
        <p:xfrm>
          <a:off x="838200" y="1825625"/>
          <a:ext cx="10515600" cy="466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5AE8B-4845-5E68-C9A9-47E65D8197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Continues</a:t>
            </a:r>
          </a:p>
        </p:txBody>
      </p:sp>
    </p:spTree>
    <p:extLst>
      <p:ext uri="{BB962C8B-B14F-4D97-AF65-F5344CB8AC3E}">
        <p14:creationId xmlns:p14="http://schemas.microsoft.com/office/powerpoint/2010/main" val="3000504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A74BB-0AA3-612E-0335-BD3FE795F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Statutes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64492D-81B3-32C6-F814-8C185A2B0B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196207"/>
              </p:ext>
            </p:extLst>
          </p:nvPr>
        </p:nvGraphicFramePr>
        <p:xfrm>
          <a:off x="838200" y="1825625"/>
          <a:ext cx="10515600" cy="466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5AE8B-4845-5E68-C9A9-47E65D8197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Continues</a:t>
            </a:r>
          </a:p>
        </p:txBody>
      </p:sp>
    </p:spTree>
    <p:extLst>
      <p:ext uri="{BB962C8B-B14F-4D97-AF65-F5344CB8AC3E}">
        <p14:creationId xmlns:p14="http://schemas.microsoft.com/office/powerpoint/2010/main" val="867920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A74BB-0AA3-612E-0335-BD3FE795F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Statutes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64492D-81B3-32C6-F814-8C185A2B0B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9229626"/>
              </p:ext>
            </p:extLst>
          </p:nvPr>
        </p:nvGraphicFramePr>
        <p:xfrm>
          <a:off x="838200" y="1825625"/>
          <a:ext cx="10515600" cy="466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5AE8B-4845-5E68-C9A9-47E65D8197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Continues</a:t>
            </a:r>
          </a:p>
        </p:txBody>
      </p:sp>
    </p:spTree>
    <p:extLst>
      <p:ext uri="{BB962C8B-B14F-4D97-AF65-F5344CB8AC3E}">
        <p14:creationId xmlns:p14="http://schemas.microsoft.com/office/powerpoint/2010/main" val="4140580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89FD0-AF59-5551-A621-4AAE4AA58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Compliance Certificates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9B78227D-FD60-1186-D9B3-1CF4894A47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9535594"/>
              </p:ext>
            </p:extLst>
          </p:nvPr>
        </p:nvGraphicFramePr>
        <p:xfrm>
          <a:off x="2099441" y="1823212"/>
          <a:ext cx="630357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A238F-04DB-5471-6AF7-4AD5F185D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DF25925-8D74-3088-1495-43D0DAEC050D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28B8E52-EC2F-953C-952E-6C13D2D14FF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9D2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 descr="Clipboard outline">
              <a:extLst>
                <a:ext uri="{FF2B5EF4-FFF2-40B4-BE49-F238E27FC236}">
                  <a16:creationId xmlns:a16="http://schemas.microsoft.com/office/drawing/2014/main" id="{EDD9396B-D243-F337-E1A4-09963C6505D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145227" y="571735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828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Complete Compliance with Estate Agency Affairs and the Financial intelligence Centre Act (pages 94 – 96)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Provide evidence accordingly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Complete Legal Environment (pages 73 – 75)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Provide evidence accordingly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Obtain performance appraisal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8F6F7-A99E-67FC-D62C-8AE727A8B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do before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A69A1-6D8C-2887-ACB3-90044D98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A14E2-0F51-C946-5DA8-AF0D94411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Research qualifying criteria for obtaining a bond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Bond approval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Article regarding capital gains tax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919F-03B7-72AF-DCFB-3F6F8D1EE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Have ready for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3682509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7DE2BB1A-1AD8-3947-BD21-F45627EE3B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691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EA822F1E-486A-124D-AAE6-BAD56E2D52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4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7655</TotalTime>
  <Words>749</Words>
  <Application>Microsoft Macintosh PowerPoint</Application>
  <PresentationFormat>Widescreen</PresentationFormat>
  <Paragraphs>81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Helvetica</vt:lpstr>
      <vt:lpstr>Office Theme</vt:lpstr>
      <vt:lpstr>PowerPoint Presentation</vt:lpstr>
      <vt:lpstr>Logbook Training</vt:lpstr>
      <vt:lpstr>Estate Agency Affairs Act  112 of 1976</vt:lpstr>
      <vt:lpstr>Property Practitioners Act 22 of 2019</vt:lpstr>
      <vt:lpstr>Financial Intelligence Centre Act 38 of 2011</vt:lpstr>
      <vt:lpstr>Legal Statutes</vt:lpstr>
      <vt:lpstr>Legal Statutes</vt:lpstr>
      <vt:lpstr>Legal Statutes</vt:lpstr>
      <vt:lpstr>Legal Statutes</vt:lpstr>
      <vt:lpstr>Compliance Certificates</vt:lpstr>
      <vt:lpstr>PowerPoint Presentation</vt:lpstr>
      <vt:lpstr>Activities</vt:lpstr>
      <vt:lpstr>Preparation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57</cp:revision>
  <dcterms:created xsi:type="dcterms:W3CDTF">2021-12-20T14:09:17Z</dcterms:created>
  <dcterms:modified xsi:type="dcterms:W3CDTF">2023-01-18T20:15:12Z</dcterms:modified>
</cp:coreProperties>
</file>