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5" r:id="rId2"/>
    <p:sldId id="323" r:id="rId3"/>
    <p:sldId id="348" r:id="rId4"/>
    <p:sldId id="331" r:id="rId5"/>
    <p:sldId id="329" r:id="rId6"/>
    <p:sldId id="330" r:id="rId7"/>
    <p:sldId id="321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820"/>
    <a:srgbClr val="9D2235"/>
    <a:srgbClr val="343741"/>
    <a:srgbClr val="C7C9C8"/>
    <a:srgbClr val="63002C"/>
    <a:srgbClr val="F579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76"/>
    <p:restoredTop sz="94288" autoAdjust="0"/>
  </p:normalViewPr>
  <p:slideViewPr>
    <p:cSldViewPr snapToGrid="0" snapToObjects="1">
      <p:cViewPr varScale="1">
        <p:scale>
          <a:sx n="110" d="100"/>
          <a:sy n="110" d="100"/>
        </p:scale>
        <p:origin x="536" y="168"/>
      </p:cViewPr>
      <p:guideLst/>
    </p:cSldViewPr>
  </p:slideViewPr>
  <p:outlineViewPr>
    <p:cViewPr>
      <p:scale>
        <a:sx n="33" d="100"/>
        <a:sy n="33" d="100"/>
      </p:scale>
      <p:origin x="0" y="-760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399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204BA0-3FB1-B248-8A87-58B138C7A6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417F0DD-7C76-A841-92C9-753EB99EC4CD}">
      <dgm:prSet/>
      <dgm:spPr>
        <a:solidFill>
          <a:srgbClr val="343741"/>
        </a:solidFill>
      </dgm:spPr>
      <dgm:t>
        <a:bodyPr/>
        <a:lstStyle/>
        <a:p>
          <a:r>
            <a:rPr lang="en-US" dirty="0"/>
            <a:t>Property </a:t>
          </a:r>
          <a:r>
            <a:rPr lang="en-US"/>
            <a:t>Cost Leaflet</a:t>
          </a:r>
          <a:endParaRPr lang="en-ZA" dirty="0"/>
        </a:p>
      </dgm:t>
    </dgm:pt>
    <dgm:pt modelId="{84F80FC6-29CC-5247-9E48-BD9D9503B35A}" type="parTrans" cxnId="{08A81E88-4DEC-1E4D-AEFA-A390B7EF35C7}">
      <dgm:prSet/>
      <dgm:spPr/>
      <dgm:t>
        <a:bodyPr/>
        <a:lstStyle/>
        <a:p>
          <a:endParaRPr lang="en-GB"/>
        </a:p>
      </dgm:t>
    </dgm:pt>
    <dgm:pt modelId="{ADA6DEA4-4A54-1F43-89D3-C4311C7A8E4A}" type="sibTrans" cxnId="{08A81E88-4DEC-1E4D-AEFA-A390B7EF35C7}">
      <dgm:prSet/>
      <dgm:spPr/>
      <dgm:t>
        <a:bodyPr/>
        <a:lstStyle/>
        <a:p>
          <a:endParaRPr lang="en-GB"/>
        </a:p>
      </dgm:t>
    </dgm:pt>
    <dgm:pt modelId="{5EF130F5-4A79-DD4F-9FDA-C17CEAB7E3A9}">
      <dgm:prSet/>
      <dgm:spPr>
        <a:solidFill>
          <a:srgbClr val="9D2235"/>
        </a:solidFill>
      </dgm:spPr>
      <dgm:t>
        <a:bodyPr/>
        <a:lstStyle/>
        <a:p>
          <a:r>
            <a:rPr lang="en-US" dirty="0"/>
            <a:t>Bond Registration Procedure</a:t>
          </a:r>
          <a:endParaRPr lang="en-ZA" dirty="0"/>
        </a:p>
      </dgm:t>
    </dgm:pt>
    <dgm:pt modelId="{1BF01EC2-588A-4F49-8076-22677B66D275}" type="parTrans" cxnId="{224A8B34-C7FC-A44A-BE3E-E3E0F94EA826}">
      <dgm:prSet/>
      <dgm:spPr/>
      <dgm:t>
        <a:bodyPr/>
        <a:lstStyle/>
        <a:p>
          <a:endParaRPr lang="en-GB"/>
        </a:p>
      </dgm:t>
    </dgm:pt>
    <dgm:pt modelId="{6860D770-6BA1-8042-A740-DF1DFD442FF1}" type="sibTrans" cxnId="{224A8B34-C7FC-A44A-BE3E-E3E0F94EA826}">
      <dgm:prSet/>
      <dgm:spPr/>
      <dgm:t>
        <a:bodyPr/>
        <a:lstStyle/>
        <a:p>
          <a:endParaRPr lang="en-GB"/>
        </a:p>
      </dgm:t>
    </dgm:pt>
    <dgm:pt modelId="{6487D053-CFA2-AA4D-B2C1-2B7CD3CF225E}">
      <dgm:prSet/>
      <dgm:spPr>
        <a:solidFill>
          <a:srgbClr val="F47820"/>
        </a:solidFill>
      </dgm:spPr>
      <dgm:t>
        <a:bodyPr/>
        <a:lstStyle/>
        <a:p>
          <a:r>
            <a:rPr lang="en-ZA" dirty="0"/>
            <a:t>Transfer Duty and VAT</a:t>
          </a:r>
        </a:p>
      </dgm:t>
    </dgm:pt>
    <dgm:pt modelId="{AD042547-35D5-A444-8AE8-353D253646A3}" type="parTrans" cxnId="{4005DAEE-0F35-2243-84F9-A012D8164E47}">
      <dgm:prSet/>
      <dgm:spPr/>
      <dgm:t>
        <a:bodyPr/>
        <a:lstStyle/>
        <a:p>
          <a:endParaRPr lang="en-GB"/>
        </a:p>
      </dgm:t>
    </dgm:pt>
    <dgm:pt modelId="{00ACEEEC-F354-FE49-8A80-32AA675512AA}" type="sibTrans" cxnId="{4005DAEE-0F35-2243-84F9-A012D8164E47}">
      <dgm:prSet/>
      <dgm:spPr/>
      <dgm:t>
        <a:bodyPr/>
        <a:lstStyle/>
        <a:p>
          <a:endParaRPr lang="en-GB"/>
        </a:p>
      </dgm:t>
    </dgm:pt>
    <dgm:pt modelId="{C70E7C46-42D8-9848-A6C4-67CE517DA084}">
      <dgm:prSet/>
      <dgm:spPr>
        <a:solidFill>
          <a:srgbClr val="63002C"/>
        </a:solidFill>
      </dgm:spPr>
      <dgm:t>
        <a:bodyPr/>
        <a:lstStyle/>
        <a:p>
          <a:r>
            <a:rPr lang="en-US" dirty="0"/>
            <a:t>Bond Application</a:t>
          </a:r>
          <a:endParaRPr lang="en-ZA" dirty="0"/>
        </a:p>
      </dgm:t>
    </dgm:pt>
    <dgm:pt modelId="{E55AE8E8-6A3A-FE4B-9A8F-1E4C297C8421}" type="parTrans" cxnId="{9A780D2D-34C6-1642-9DB6-4FA4F82E8A9E}">
      <dgm:prSet/>
      <dgm:spPr/>
      <dgm:t>
        <a:bodyPr/>
        <a:lstStyle/>
        <a:p>
          <a:endParaRPr lang="en-GB"/>
        </a:p>
      </dgm:t>
    </dgm:pt>
    <dgm:pt modelId="{386BC5C6-9B63-5145-A018-FA6C6AA2CC72}" type="sibTrans" cxnId="{9A780D2D-34C6-1642-9DB6-4FA4F82E8A9E}">
      <dgm:prSet/>
      <dgm:spPr/>
      <dgm:t>
        <a:bodyPr/>
        <a:lstStyle/>
        <a:p>
          <a:endParaRPr lang="en-GB"/>
        </a:p>
      </dgm:t>
    </dgm:pt>
    <dgm:pt modelId="{C9295516-EDB6-1046-B736-A6D44A719650}">
      <dgm:prSet/>
      <dgm:spPr>
        <a:solidFill>
          <a:srgbClr val="F47820"/>
        </a:solidFill>
      </dgm:spPr>
      <dgm:t>
        <a:bodyPr/>
        <a:lstStyle/>
        <a:p>
          <a:r>
            <a:rPr lang="en-US" dirty="0"/>
            <a:t>Capital Gains Tax</a:t>
          </a:r>
          <a:endParaRPr lang="en-ZA" dirty="0"/>
        </a:p>
      </dgm:t>
    </dgm:pt>
    <dgm:pt modelId="{3A777B81-D5D5-1540-B843-97DD447EEAE3}" type="parTrans" cxnId="{AD0E0E05-397D-E341-93EF-FCC7687D607B}">
      <dgm:prSet/>
      <dgm:spPr/>
      <dgm:t>
        <a:bodyPr/>
        <a:lstStyle/>
        <a:p>
          <a:endParaRPr lang="en-GB"/>
        </a:p>
      </dgm:t>
    </dgm:pt>
    <dgm:pt modelId="{2A213D74-C54D-FB4D-A669-2611D35DD53F}" type="sibTrans" cxnId="{AD0E0E05-397D-E341-93EF-FCC7687D607B}">
      <dgm:prSet/>
      <dgm:spPr/>
      <dgm:t>
        <a:bodyPr/>
        <a:lstStyle/>
        <a:p>
          <a:endParaRPr lang="en-GB"/>
        </a:p>
      </dgm:t>
    </dgm:pt>
    <dgm:pt modelId="{28D3B124-0362-064A-B3CE-6ADE238B74BC}">
      <dgm:prSet/>
      <dgm:spPr>
        <a:solidFill>
          <a:srgbClr val="C7C9C8"/>
        </a:solidFill>
      </dgm:spPr>
      <dgm:t>
        <a:bodyPr/>
        <a:lstStyle/>
        <a:p>
          <a:r>
            <a:rPr lang="en-ZA" dirty="0"/>
            <a:t>Loan to Value Document</a:t>
          </a:r>
        </a:p>
      </dgm:t>
    </dgm:pt>
    <dgm:pt modelId="{27D2F2EB-7971-E249-ACDB-32E857FDC789}" type="parTrans" cxnId="{8C528DF3-7035-F841-AB54-25A54EA702C6}">
      <dgm:prSet/>
      <dgm:spPr/>
      <dgm:t>
        <a:bodyPr/>
        <a:lstStyle/>
        <a:p>
          <a:endParaRPr lang="en-GB"/>
        </a:p>
      </dgm:t>
    </dgm:pt>
    <dgm:pt modelId="{531BE3BB-8080-B547-A68B-5D84EF578748}" type="sibTrans" cxnId="{8C528DF3-7035-F841-AB54-25A54EA702C6}">
      <dgm:prSet/>
      <dgm:spPr/>
      <dgm:t>
        <a:bodyPr/>
        <a:lstStyle/>
        <a:p>
          <a:endParaRPr lang="en-GB"/>
        </a:p>
      </dgm:t>
    </dgm:pt>
    <dgm:pt modelId="{DF64BAEF-922D-C94F-B118-1245D1EFB369}">
      <dgm:prSet/>
      <dgm:spPr>
        <a:solidFill>
          <a:srgbClr val="343741"/>
        </a:solidFill>
      </dgm:spPr>
      <dgm:t>
        <a:bodyPr/>
        <a:lstStyle/>
        <a:p>
          <a:r>
            <a:rPr lang="en-ZA" dirty="0"/>
            <a:t>Pre-qualifying a client</a:t>
          </a:r>
        </a:p>
      </dgm:t>
    </dgm:pt>
    <dgm:pt modelId="{2E65E60A-5EB5-1F4A-9973-C9F60696ED79}" type="parTrans" cxnId="{196604A1-F178-EF47-8C92-2E885B9CF9C9}">
      <dgm:prSet/>
      <dgm:spPr/>
      <dgm:t>
        <a:bodyPr/>
        <a:lstStyle/>
        <a:p>
          <a:endParaRPr lang="en-GB"/>
        </a:p>
      </dgm:t>
    </dgm:pt>
    <dgm:pt modelId="{5888EEA9-ACE3-4D45-B9C5-230AF741350D}" type="sibTrans" cxnId="{196604A1-F178-EF47-8C92-2E885B9CF9C9}">
      <dgm:prSet/>
      <dgm:spPr/>
      <dgm:t>
        <a:bodyPr/>
        <a:lstStyle/>
        <a:p>
          <a:endParaRPr lang="en-GB"/>
        </a:p>
      </dgm:t>
    </dgm:pt>
    <dgm:pt modelId="{D51E3763-3275-3443-AD30-07AA4AC7A6CF}">
      <dgm:prSet/>
      <dgm:spPr>
        <a:solidFill>
          <a:srgbClr val="9D2235"/>
        </a:solidFill>
      </dgm:spPr>
      <dgm:t>
        <a:bodyPr/>
        <a:lstStyle/>
        <a:p>
          <a:r>
            <a:rPr lang="en-ZA" dirty="0"/>
            <a:t>Bond Approval</a:t>
          </a:r>
        </a:p>
      </dgm:t>
    </dgm:pt>
    <dgm:pt modelId="{8210C183-29E3-204A-88EC-27026A346C9C}" type="parTrans" cxnId="{C3E568FA-BFC9-F545-A3BB-84C081F4E013}">
      <dgm:prSet/>
      <dgm:spPr/>
      <dgm:t>
        <a:bodyPr/>
        <a:lstStyle/>
        <a:p>
          <a:endParaRPr lang="en-GB"/>
        </a:p>
      </dgm:t>
    </dgm:pt>
    <dgm:pt modelId="{5F2909EB-A5D5-C444-A09E-B5969F4400BF}" type="sibTrans" cxnId="{C3E568FA-BFC9-F545-A3BB-84C081F4E013}">
      <dgm:prSet/>
      <dgm:spPr/>
      <dgm:t>
        <a:bodyPr/>
        <a:lstStyle/>
        <a:p>
          <a:endParaRPr lang="en-GB"/>
        </a:p>
      </dgm:t>
    </dgm:pt>
    <dgm:pt modelId="{D9E32311-4487-A944-84D8-447B79EB8382}" type="pres">
      <dgm:prSet presAssocID="{AB204BA0-3FB1-B248-8A87-58B138C7A6E0}" presName="linear" presStyleCnt="0">
        <dgm:presLayoutVars>
          <dgm:animLvl val="lvl"/>
          <dgm:resizeHandles val="exact"/>
        </dgm:presLayoutVars>
      </dgm:prSet>
      <dgm:spPr/>
    </dgm:pt>
    <dgm:pt modelId="{476E7A55-02DC-2D4C-85E8-81926DF08759}" type="pres">
      <dgm:prSet presAssocID="{C417F0DD-7C76-A841-92C9-753EB99EC4CD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E9527C55-9A3B-E043-AAF0-9CDA4608B10A}" type="pres">
      <dgm:prSet presAssocID="{ADA6DEA4-4A54-1F43-89D3-C4311C7A8E4A}" presName="spacer" presStyleCnt="0"/>
      <dgm:spPr/>
    </dgm:pt>
    <dgm:pt modelId="{8A5B279D-A50E-AB46-843D-8C4AA4FF9D30}" type="pres">
      <dgm:prSet presAssocID="{5EF130F5-4A79-DD4F-9FDA-C17CEAB7E3A9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4E261C6B-0381-374B-9128-1466DE3F8DBF}" type="pres">
      <dgm:prSet presAssocID="{6860D770-6BA1-8042-A740-DF1DFD442FF1}" presName="spacer" presStyleCnt="0"/>
      <dgm:spPr/>
    </dgm:pt>
    <dgm:pt modelId="{F986FC9B-A4C1-FC49-BF50-053128603ED8}" type="pres">
      <dgm:prSet presAssocID="{6487D053-CFA2-AA4D-B2C1-2B7CD3CF225E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4348AF1F-E59B-AC4C-BCF5-5FD1627202A1}" type="pres">
      <dgm:prSet presAssocID="{00ACEEEC-F354-FE49-8A80-32AA675512AA}" presName="spacer" presStyleCnt="0"/>
      <dgm:spPr/>
    </dgm:pt>
    <dgm:pt modelId="{AFDC875A-424C-B24D-AD94-C7C5CB9CB7EA}" type="pres">
      <dgm:prSet presAssocID="{C70E7C46-42D8-9848-A6C4-67CE517DA084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09234A42-46C8-014A-A48E-C56165DFA2AE}" type="pres">
      <dgm:prSet presAssocID="{386BC5C6-9B63-5145-A018-FA6C6AA2CC72}" presName="spacer" presStyleCnt="0"/>
      <dgm:spPr/>
    </dgm:pt>
    <dgm:pt modelId="{77904CB8-3425-A746-B8B4-4499B3F43017}" type="pres">
      <dgm:prSet presAssocID="{28D3B124-0362-064A-B3CE-6ADE238B74BC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16CD20DF-AA44-2C44-864C-116DA1029520}" type="pres">
      <dgm:prSet presAssocID="{531BE3BB-8080-B547-A68B-5D84EF578748}" presName="spacer" presStyleCnt="0"/>
      <dgm:spPr/>
    </dgm:pt>
    <dgm:pt modelId="{FAF3B5E1-24A7-9749-A1BD-306ED20E2880}" type="pres">
      <dgm:prSet presAssocID="{DF64BAEF-922D-C94F-B118-1245D1EFB369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97592FA0-8A86-3C4D-B504-B58C036F765E}" type="pres">
      <dgm:prSet presAssocID="{5888EEA9-ACE3-4D45-B9C5-230AF741350D}" presName="spacer" presStyleCnt="0"/>
      <dgm:spPr/>
    </dgm:pt>
    <dgm:pt modelId="{573BC213-7A76-5D4C-BC0F-445AC63296FB}" type="pres">
      <dgm:prSet presAssocID="{D51E3763-3275-3443-AD30-07AA4AC7A6CF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7E86FF69-0491-D743-AA8C-B887C3E3BFF1}" type="pres">
      <dgm:prSet presAssocID="{5F2909EB-A5D5-C444-A09E-B5969F4400BF}" presName="spacer" presStyleCnt="0"/>
      <dgm:spPr/>
    </dgm:pt>
    <dgm:pt modelId="{BF0C7BF5-0D7A-C948-92CB-52857FB88823}" type="pres">
      <dgm:prSet presAssocID="{C9295516-EDB6-1046-B736-A6D44A719650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AD0E0E05-397D-E341-93EF-FCC7687D607B}" srcId="{AB204BA0-3FB1-B248-8A87-58B138C7A6E0}" destId="{C9295516-EDB6-1046-B736-A6D44A719650}" srcOrd="7" destOrd="0" parTransId="{3A777B81-D5D5-1540-B843-97DD447EEAE3}" sibTransId="{2A213D74-C54D-FB4D-A669-2611D35DD53F}"/>
    <dgm:cxn modelId="{EDC7E41F-5D76-D44F-8F6A-3BBEA46179F8}" type="presOf" srcId="{6487D053-CFA2-AA4D-B2C1-2B7CD3CF225E}" destId="{F986FC9B-A4C1-FC49-BF50-053128603ED8}" srcOrd="0" destOrd="0" presId="urn:microsoft.com/office/officeart/2005/8/layout/vList2"/>
    <dgm:cxn modelId="{9E485528-B72F-1A40-A713-3CEA9EA897B8}" type="presOf" srcId="{D51E3763-3275-3443-AD30-07AA4AC7A6CF}" destId="{573BC213-7A76-5D4C-BC0F-445AC63296FB}" srcOrd="0" destOrd="0" presId="urn:microsoft.com/office/officeart/2005/8/layout/vList2"/>
    <dgm:cxn modelId="{9A780D2D-34C6-1642-9DB6-4FA4F82E8A9E}" srcId="{AB204BA0-3FB1-B248-8A87-58B138C7A6E0}" destId="{C70E7C46-42D8-9848-A6C4-67CE517DA084}" srcOrd="3" destOrd="0" parTransId="{E55AE8E8-6A3A-FE4B-9A8F-1E4C297C8421}" sibTransId="{386BC5C6-9B63-5145-A018-FA6C6AA2CC72}"/>
    <dgm:cxn modelId="{224A8B34-C7FC-A44A-BE3E-E3E0F94EA826}" srcId="{AB204BA0-3FB1-B248-8A87-58B138C7A6E0}" destId="{5EF130F5-4A79-DD4F-9FDA-C17CEAB7E3A9}" srcOrd="1" destOrd="0" parTransId="{1BF01EC2-588A-4F49-8076-22677B66D275}" sibTransId="{6860D770-6BA1-8042-A740-DF1DFD442FF1}"/>
    <dgm:cxn modelId="{F04FA23E-6786-BC4E-8D63-047851D13086}" type="presOf" srcId="{DF64BAEF-922D-C94F-B118-1245D1EFB369}" destId="{FAF3B5E1-24A7-9749-A1BD-306ED20E2880}" srcOrd="0" destOrd="0" presId="urn:microsoft.com/office/officeart/2005/8/layout/vList2"/>
    <dgm:cxn modelId="{FB5A9360-E16D-DA45-A6C5-13E4955B1C84}" type="presOf" srcId="{28D3B124-0362-064A-B3CE-6ADE238B74BC}" destId="{77904CB8-3425-A746-B8B4-4499B3F43017}" srcOrd="0" destOrd="0" presId="urn:microsoft.com/office/officeart/2005/8/layout/vList2"/>
    <dgm:cxn modelId="{08A81E88-4DEC-1E4D-AEFA-A390B7EF35C7}" srcId="{AB204BA0-3FB1-B248-8A87-58B138C7A6E0}" destId="{C417F0DD-7C76-A841-92C9-753EB99EC4CD}" srcOrd="0" destOrd="0" parTransId="{84F80FC6-29CC-5247-9E48-BD9D9503B35A}" sibTransId="{ADA6DEA4-4A54-1F43-89D3-C4311C7A8E4A}"/>
    <dgm:cxn modelId="{196604A1-F178-EF47-8C92-2E885B9CF9C9}" srcId="{AB204BA0-3FB1-B248-8A87-58B138C7A6E0}" destId="{DF64BAEF-922D-C94F-B118-1245D1EFB369}" srcOrd="5" destOrd="0" parTransId="{2E65E60A-5EB5-1F4A-9973-C9F60696ED79}" sibTransId="{5888EEA9-ACE3-4D45-B9C5-230AF741350D}"/>
    <dgm:cxn modelId="{E05E5DA2-B4C9-7948-842C-57A0546456C8}" type="presOf" srcId="{AB204BA0-3FB1-B248-8A87-58B138C7A6E0}" destId="{D9E32311-4487-A944-84D8-447B79EB8382}" srcOrd="0" destOrd="0" presId="urn:microsoft.com/office/officeart/2005/8/layout/vList2"/>
    <dgm:cxn modelId="{1D4669A4-7D5A-0E4E-81BD-B3E4141FAA1A}" type="presOf" srcId="{C70E7C46-42D8-9848-A6C4-67CE517DA084}" destId="{AFDC875A-424C-B24D-AD94-C7C5CB9CB7EA}" srcOrd="0" destOrd="0" presId="urn:microsoft.com/office/officeart/2005/8/layout/vList2"/>
    <dgm:cxn modelId="{468018D0-0724-0F4F-AF55-C710BEE0C72A}" type="presOf" srcId="{C9295516-EDB6-1046-B736-A6D44A719650}" destId="{BF0C7BF5-0D7A-C948-92CB-52857FB88823}" srcOrd="0" destOrd="0" presId="urn:microsoft.com/office/officeart/2005/8/layout/vList2"/>
    <dgm:cxn modelId="{4005DAEE-0F35-2243-84F9-A012D8164E47}" srcId="{AB204BA0-3FB1-B248-8A87-58B138C7A6E0}" destId="{6487D053-CFA2-AA4D-B2C1-2B7CD3CF225E}" srcOrd="2" destOrd="0" parTransId="{AD042547-35D5-A444-8AE8-353D253646A3}" sibTransId="{00ACEEEC-F354-FE49-8A80-32AA675512AA}"/>
    <dgm:cxn modelId="{E2B57AF3-0E21-374A-A511-1A4B9171056C}" type="presOf" srcId="{5EF130F5-4A79-DD4F-9FDA-C17CEAB7E3A9}" destId="{8A5B279D-A50E-AB46-843D-8C4AA4FF9D30}" srcOrd="0" destOrd="0" presId="urn:microsoft.com/office/officeart/2005/8/layout/vList2"/>
    <dgm:cxn modelId="{8C528DF3-7035-F841-AB54-25A54EA702C6}" srcId="{AB204BA0-3FB1-B248-8A87-58B138C7A6E0}" destId="{28D3B124-0362-064A-B3CE-6ADE238B74BC}" srcOrd="4" destOrd="0" parTransId="{27D2F2EB-7971-E249-ACDB-32E857FDC789}" sibTransId="{531BE3BB-8080-B547-A68B-5D84EF578748}"/>
    <dgm:cxn modelId="{8F763AF7-A384-0D48-80C6-4FCBE43A73F9}" type="presOf" srcId="{C417F0DD-7C76-A841-92C9-753EB99EC4CD}" destId="{476E7A55-02DC-2D4C-85E8-81926DF08759}" srcOrd="0" destOrd="0" presId="urn:microsoft.com/office/officeart/2005/8/layout/vList2"/>
    <dgm:cxn modelId="{C3E568FA-BFC9-F545-A3BB-84C081F4E013}" srcId="{AB204BA0-3FB1-B248-8A87-58B138C7A6E0}" destId="{D51E3763-3275-3443-AD30-07AA4AC7A6CF}" srcOrd="6" destOrd="0" parTransId="{8210C183-29E3-204A-88EC-27026A346C9C}" sibTransId="{5F2909EB-A5D5-C444-A09E-B5969F4400BF}"/>
    <dgm:cxn modelId="{81AB1A93-3DD4-F746-91A9-592A1EDDFA6D}" type="presParOf" srcId="{D9E32311-4487-A944-84D8-447B79EB8382}" destId="{476E7A55-02DC-2D4C-85E8-81926DF08759}" srcOrd="0" destOrd="0" presId="urn:microsoft.com/office/officeart/2005/8/layout/vList2"/>
    <dgm:cxn modelId="{7536E9BC-5A64-4648-AC94-90C57A88BBCD}" type="presParOf" srcId="{D9E32311-4487-A944-84D8-447B79EB8382}" destId="{E9527C55-9A3B-E043-AAF0-9CDA4608B10A}" srcOrd="1" destOrd="0" presId="urn:microsoft.com/office/officeart/2005/8/layout/vList2"/>
    <dgm:cxn modelId="{09CE291C-FE39-104A-9854-E4BC673A529F}" type="presParOf" srcId="{D9E32311-4487-A944-84D8-447B79EB8382}" destId="{8A5B279D-A50E-AB46-843D-8C4AA4FF9D30}" srcOrd="2" destOrd="0" presId="urn:microsoft.com/office/officeart/2005/8/layout/vList2"/>
    <dgm:cxn modelId="{57FB4D4B-7AE4-2F4F-8A06-8FADA84A0F68}" type="presParOf" srcId="{D9E32311-4487-A944-84D8-447B79EB8382}" destId="{4E261C6B-0381-374B-9128-1466DE3F8DBF}" srcOrd="3" destOrd="0" presId="urn:microsoft.com/office/officeart/2005/8/layout/vList2"/>
    <dgm:cxn modelId="{51564F3E-5DEA-574D-BDD2-5F8B80701924}" type="presParOf" srcId="{D9E32311-4487-A944-84D8-447B79EB8382}" destId="{F986FC9B-A4C1-FC49-BF50-053128603ED8}" srcOrd="4" destOrd="0" presId="urn:microsoft.com/office/officeart/2005/8/layout/vList2"/>
    <dgm:cxn modelId="{974A53C2-B05E-7D45-ADE8-EA052FA84EBF}" type="presParOf" srcId="{D9E32311-4487-A944-84D8-447B79EB8382}" destId="{4348AF1F-E59B-AC4C-BCF5-5FD1627202A1}" srcOrd="5" destOrd="0" presId="urn:microsoft.com/office/officeart/2005/8/layout/vList2"/>
    <dgm:cxn modelId="{23AC6DC1-749B-D54F-BB77-AE2F8D33FD8B}" type="presParOf" srcId="{D9E32311-4487-A944-84D8-447B79EB8382}" destId="{AFDC875A-424C-B24D-AD94-C7C5CB9CB7EA}" srcOrd="6" destOrd="0" presId="urn:microsoft.com/office/officeart/2005/8/layout/vList2"/>
    <dgm:cxn modelId="{37328315-CB7E-DF45-B314-589DF18BF27D}" type="presParOf" srcId="{D9E32311-4487-A944-84D8-447B79EB8382}" destId="{09234A42-46C8-014A-A48E-C56165DFA2AE}" srcOrd="7" destOrd="0" presId="urn:microsoft.com/office/officeart/2005/8/layout/vList2"/>
    <dgm:cxn modelId="{5CFC0401-447E-2F45-86A6-D72B7BF1D7B2}" type="presParOf" srcId="{D9E32311-4487-A944-84D8-447B79EB8382}" destId="{77904CB8-3425-A746-B8B4-4499B3F43017}" srcOrd="8" destOrd="0" presId="urn:microsoft.com/office/officeart/2005/8/layout/vList2"/>
    <dgm:cxn modelId="{053FE481-ECEF-FC47-9774-443622391D0C}" type="presParOf" srcId="{D9E32311-4487-A944-84D8-447B79EB8382}" destId="{16CD20DF-AA44-2C44-864C-116DA1029520}" srcOrd="9" destOrd="0" presId="urn:microsoft.com/office/officeart/2005/8/layout/vList2"/>
    <dgm:cxn modelId="{853ED5C4-D2B4-1E40-A7EF-D6701A4F4261}" type="presParOf" srcId="{D9E32311-4487-A944-84D8-447B79EB8382}" destId="{FAF3B5E1-24A7-9749-A1BD-306ED20E2880}" srcOrd="10" destOrd="0" presId="urn:microsoft.com/office/officeart/2005/8/layout/vList2"/>
    <dgm:cxn modelId="{DAC1DE8E-87FD-1244-82BA-382D4E4DFC47}" type="presParOf" srcId="{D9E32311-4487-A944-84D8-447B79EB8382}" destId="{97592FA0-8A86-3C4D-B504-B58C036F765E}" srcOrd="11" destOrd="0" presId="urn:microsoft.com/office/officeart/2005/8/layout/vList2"/>
    <dgm:cxn modelId="{72BFBF14-DF39-E24F-BB10-63E698E7772C}" type="presParOf" srcId="{D9E32311-4487-A944-84D8-447B79EB8382}" destId="{573BC213-7A76-5D4C-BC0F-445AC63296FB}" srcOrd="12" destOrd="0" presId="urn:microsoft.com/office/officeart/2005/8/layout/vList2"/>
    <dgm:cxn modelId="{6A257D56-D8AB-6943-B35C-2BA12C8973BD}" type="presParOf" srcId="{D9E32311-4487-A944-84D8-447B79EB8382}" destId="{7E86FF69-0491-D743-AA8C-B887C3E3BFF1}" srcOrd="13" destOrd="0" presId="urn:microsoft.com/office/officeart/2005/8/layout/vList2"/>
    <dgm:cxn modelId="{64E0CCDC-E901-B94E-99A1-B711931E4B03}" type="presParOf" srcId="{D9E32311-4487-A944-84D8-447B79EB8382}" destId="{BF0C7BF5-0D7A-C948-92CB-52857FB88823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6E7A55-02DC-2D4C-85E8-81926DF08759}">
      <dsp:nvSpPr>
        <dsp:cNvPr id="0" name=""/>
        <dsp:cNvSpPr/>
      </dsp:nvSpPr>
      <dsp:spPr>
        <a:xfrm>
          <a:off x="0" y="55268"/>
          <a:ext cx="6303578" cy="479700"/>
        </a:xfrm>
        <a:prstGeom prst="roundRect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Property </a:t>
          </a:r>
          <a:r>
            <a:rPr lang="en-US" sz="2000" kern="1200"/>
            <a:t>Cost Leaflet</a:t>
          </a:r>
          <a:endParaRPr lang="en-ZA" sz="2000" kern="1200" dirty="0"/>
        </a:p>
      </dsp:txBody>
      <dsp:txXfrm>
        <a:off x="23417" y="78685"/>
        <a:ext cx="6256744" cy="432866"/>
      </dsp:txXfrm>
    </dsp:sp>
    <dsp:sp modelId="{8A5B279D-A50E-AB46-843D-8C4AA4FF9D30}">
      <dsp:nvSpPr>
        <dsp:cNvPr id="0" name=""/>
        <dsp:cNvSpPr/>
      </dsp:nvSpPr>
      <dsp:spPr>
        <a:xfrm>
          <a:off x="0" y="592569"/>
          <a:ext cx="6303578" cy="479700"/>
        </a:xfrm>
        <a:prstGeom prst="roundRect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Bond Registration Procedure</a:t>
          </a:r>
          <a:endParaRPr lang="en-ZA" sz="2000" kern="1200" dirty="0"/>
        </a:p>
      </dsp:txBody>
      <dsp:txXfrm>
        <a:off x="23417" y="615986"/>
        <a:ext cx="6256744" cy="432866"/>
      </dsp:txXfrm>
    </dsp:sp>
    <dsp:sp modelId="{F986FC9B-A4C1-FC49-BF50-053128603ED8}">
      <dsp:nvSpPr>
        <dsp:cNvPr id="0" name=""/>
        <dsp:cNvSpPr/>
      </dsp:nvSpPr>
      <dsp:spPr>
        <a:xfrm>
          <a:off x="0" y="1129869"/>
          <a:ext cx="6303578" cy="479700"/>
        </a:xfrm>
        <a:prstGeom prst="roundRect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Transfer Duty and VAT</a:t>
          </a:r>
        </a:p>
      </dsp:txBody>
      <dsp:txXfrm>
        <a:off x="23417" y="1153286"/>
        <a:ext cx="6256744" cy="432866"/>
      </dsp:txXfrm>
    </dsp:sp>
    <dsp:sp modelId="{AFDC875A-424C-B24D-AD94-C7C5CB9CB7EA}">
      <dsp:nvSpPr>
        <dsp:cNvPr id="0" name=""/>
        <dsp:cNvSpPr/>
      </dsp:nvSpPr>
      <dsp:spPr>
        <a:xfrm>
          <a:off x="0" y="1667169"/>
          <a:ext cx="6303578" cy="479700"/>
        </a:xfrm>
        <a:prstGeom prst="roundRect">
          <a:avLst/>
        </a:prstGeom>
        <a:solidFill>
          <a:srgbClr val="63002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Bond Application</a:t>
          </a:r>
          <a:endParaRPr lang="en-ZA" sz="2000" kern="1200" dirty="0"/>
        </a:p>
      </dsp:txBody>
      <dsp:txXfrm>
        <a:off x="23417" y="1690586"/>
        <a:ext cx="6256744" cy="432866"/>
      </dsp:txXfrm>
    </dsp:sp>
    <dsp:sp modelId="{77904CB8-3425-A746-B8B4-4499B3F43017}">
      <dsp:nvSpPr>
        <dsp:cNvPr id="0" name=""/>
        <dsp:cNvSpPr/>
      </dsp:nvSpPr>
      <dsp:spPr>
        <a:xfrm>
          <a:off x="0" y="2204469"/>
          <a:ext cx="6303578" cy="479700"/>
        </a:xfrm>
        <a:prstGeom prst="roundRect">
          <a:avLst/>
        </a:prstGeom>
        <a:solidFill>
          <a:srgbClr val="C7C9C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Loan to Value Document</a:t>
          </a:r>
        </a:p>
      </dsp:txBody>
      <dsp:txXfrm>
        <a:off x="23417" y="2227886"/>
        <a:ext cx="6256744" cy="432866"/>
      </dsp:txXfrm>
    </dsp:sp>
    <dsp:sp modelId="{FAF3B5E1-24A7-9749-A1BD-306ED20E2880}">
      <dsp:nvSpPr>
        <dsp:cNvPr id="0" name=""/>
        <dsp:cNvSpPr/>
      </dsp:nvSpPr>
      <dsp:spPr>
        <a:xfrm>
          <a:off x="0" y="2741769"/>
          <a:ext cx="6303578" cy="479700"/>
        </a:xfrm>
        <a:prstGeom prst="roundRect">
          <a:avLst/>
        </a:prstGeom>
        <a:solidFill>
          <a:srgbClr val="34374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Pre-qualifying a client</a:t>
          </a:r>
        </a:p>
      </dsp:txBody>
      <dsp:txXfrm>
        <a:off x="23417" y="2765186"/>
        <a:ext cx="6256744" cy="432866"/>
      </dsp:txXfrm>
    </dsp:sp>
    <dsp:sp modelId="{573BC213-7A76-5D4C-BC0F-445AC63296FB}">
      <dsp:nvSpPr>
        <dsp:cNvPr id="0" name=""/>
        <dsp:cNvSpPr/>
      </dsp:nvSpPr>
      <dsp:spPr>
        <a:xfrm>
          <a:off x="0" y="3279069"/>
          <a:ext cx="6303578" cy="479700"/>
        </a:xfrm>
        <a:prstGeom prst="roundRect">
          <a:avLst/>
        </a:prstGeom>
        <a:solidFill>
          <a:srgbClr val="9D223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2000" kern="1200" dirty="0"/>
            <a:t>Bond Approval</a:t>
          </a:r>
        </a:p>
      </dsp:txBody>
      <dsp:txXfrm>
        <a:off x="23417" y="3302486"/>
        <a:ext cx="6256744" cy="432866"/>
      </dsp:txXfrm>
    </dsp:sp>
    <dsp:sp modelId="{BF0C7BF5-0D7A-C948-92CB-52857FB88823}">
      <dsp:nvSpPr>
        <dsp:cNvPr id="0" name=""/>
        <dsp:cNvSpPr/>
      </dsp:nvSpPr>
      <dsp:spPr>
        <a:xfrm>
          <a:off x="0" y="3816369"/>
          <a:ext cx="6303578" cy="479700"/>
        </a:xfrm>
        <a:prstGeom prst="roundRect">
          <a:avLst/>
        </a:prstGeom>
        <a:solidFill>
          <a:srgbClr val="F4782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Capital Gains Tax</a:t>
          </a:r>
          <a:endParaRPr lang="en-ZA" sz="2000" kern="1200" dirty="0"/>
        </a:p>
      </dsp:txBody>
      <dsp:txXfrm>
        <a:off x="23417" y="3839786"/>
        <a:ext cx="6256744" cy="432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3A5183E-76D1-E74E-ABA8-04E20E62AC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5F0FCD-DBDC-3D40-AB19-E75F9848825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9DF95-1CA3-6346-8DD8-CFF559A87799}" type="datetimeFigureOut">
              <a:rPr lang="en-US" smtClean="0"/>
              <a:t>6/6/23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C085-7257-2A43-A573-2C10B1FEAD0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8B398-2929-3D4D-BB3D-74A490D30D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7336-1C29-2746-A667-530AF769C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204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44A962-5F26-714B-ABCC-2EED84D58705}" type="datetimeFigureOut">
              <a:rPr lang="en-US" smtClean="0"/>
              <a:t>6/6/23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E3A59-D0C5-F149-8E44-45F75E1A2B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55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DE3A59-D0C5-F149-8E44-45F75E1A2BF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3EE9E039-08B1-D8FB-F2DB-D3BDE7B53B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5227" y="5341144"/>
            <a:ext cx="9144000" cy="477837"/>
          </a:xfrm>
          <a:prstGeom prst="rect">
            <a:avLst/>
          </a:prstGeom>
        </p:spPr>
        <p:txBody>
          <a:bodyPr anchor="b">
            <a:normAutofit/>
          </a:bodyPr>
          <a:lstStyle>
            <a:lvl1pPr algn="r">
              <a:defRPr sz="2000">
                <a:solidFill>
                  <a:srgbClr val="C7C9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5227" y="5902093"/>
            <a:ext cx="9144000" cy="365125"/>
          </a:xfrm>
        </p:spPr>
        <p:txBody>
          <a:bodyPr/>
          <a:lstStyle>
            <a:lvl1pPr marL="0" indent="0" algn="r">
              <a:buNone/>
              <a:defRPr sz="1600" spc="300">
                <a:solidFill>
                  <a:srgbClr val="F4782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394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523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59EE6CB3-3B56-244A-92CA-377F12096F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34374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0809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8B4C453E-5421-3B4A-9C7A-8104E905D8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861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ackground pattern&#10;&#10;Description automatically generated with medium confidence">
            <a:extLst>
              <a:ext uri="{FF2B5EF4-FFF2-40B4-BE49-F238E27FC236}">
                <a16:creationId xmlns:a16="http://schemas.microsoft.com/office/drawing/2014/main" id="{5BA24A8D-27C8-EF45-85F4-3EF41AC9A0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F47820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7427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F57F183F-38DD-FF48-AF63-D36DFB5FEE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1666BA-9B6B-CF44-9D1C-718D0F1F7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15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86DD3-A6A8-A54D-AAC8-47679F7731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rgbClr val="343741"/>
                </a:solidFill>
              </a:defRPr>
            </a:lvl2pPr>
            <a:lvl3pPr marL="914400" indent="0">
              <a:buNone/>
              <a:defRPr>
                <a:solidFill>
                  <a:srgbClr val="343741"/>
                </a:solidFill>
              </a:defRPr>
            </a:lvl3pPr>
            <a:lvl4pPr marL="1371600" indent="0">
              <a:buNone/>
              <a:defRPr>
                <a:solidFill>
                  <a:srgbClr val="343741"/>
                </a:solidFill>
              </a:defRPr>
            </a:lvl4pPr>
            <a:lvl5pPr marL="1828800" indent="0">
              <a:buNone/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F235FDC-29D7-D644-8845-9AB6CDC25D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187450"/>
            <a:ext cx="10515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106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wall&#10;&#10;Description automatically generated with low confidence">
            <a:extLst>
              <a:ext uri="{FF2B5EF4-FFF2-40B4-BE49-F238E27FC236}">
                <a16:creationId xmlns:a16="http://schemas.microsoft.com/office/drawing/2014/main" id="{EC19FA07-8EB9-AA46-BB15-29EEF55CC6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762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9D223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0346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D31BE8-180C-3AE6-74ED-EDAB42F935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71958FD-F10B-C64D-92CB-AE9E4920B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D9B12-2F73-9848-A7C9-E38E19AD7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 spc="300">
                <a:solidFill>
                  <a:srgbClr val="F47820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86306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232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E0C33-1452-D240-B177-C5F0C33B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1457544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1AD9CDF0-1B00-CA49-9F16-B736C86C1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72200" y="1457543"/>
            <a:ext cx="5181600" cy="368081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9956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815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1C5F1CD3-FCE7-814E-8B72-31FF2DFCCB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A5E946-F160-C84F-A73E-4F5C89881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495800" cy="27699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8E0E3A-F531-C24B-BADE-0F2008958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7029" y="365126"/>
            <a:ext cx="5736771" cy="5811837"/>
          </a:xfrm>
        </p:spPr>
        <p:txBody>
          <a:bodyPr/>
          <a:lstStyle>
            <a:lvl1pPr>
              <a:defRPr>
                <a:solidFill>
                  <a:srgbClr val="343741"/>
                </a:solidFill>
              </a:defRPr>
            </a:lvl1pPr>
            <a:lvl2pPr>
              <a:defRPr>
                <a:solidFill>
                  <a:srgbClr val="343741"/>
                </a:solidFill>
              </a:defRPr>
            </a:lvl2pPr>
            <a:lvl3pPr>
              <a:defRPr>
                <a:solidFill>
                  <a:srgbClr val="343741"/>
                </a:solidFill>
              </a:defRPr>
            </a:lvl3pPr>
            <a:lvl4pPr>
              <a:defRPr>
                <a:solidFill>
                  <a:srgbClr val="343741"/>
                </a:solidFill>
              </a:defRPr>
            </a:lvl4pPr>
            <a:lvl5pPr>
              <a:defRPr>
                <a:solidFill>
                  <a:srgbClr val="34374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D6C200FE-9D80-0E4D-B5CD-7C25B37655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3244959"/>
            <a:ext cx="4495800" cy="1065784"/>
          </a:xfrm>
        </p:spPr>
        <p:txBody>
          <a:bodyPr anchor="ctr">
            <a:normAutofit/>
          </a:bodyPr>
          <a:lstStyle>
            <a:lvl1pPr marL="0" indent="0">
              <a:buNone/>
              <a:defRPr sz="1800" b="1" spc="300">
                <a:solidFill>
                  <a:srgbClr val="9D2235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4156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B392CC25-AE71-9548-A549-8BD1C4A33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3" r:id="rId3"/>
    <p:sldLayoutId id="2147483650" r:id="rId4"/>
    <p:sldLayoutId id="2147483661" r:id="rId5"/>
    <p:sldLayoutId id="2147483662" r:id="rId6"/>
    <p:sldLayoutId id="2147483651" r:id="rId7"/>
    <p:sldLayoutId id="2147483666" r:id="rId8"/>
    <p:sldLayoutId id="2147483664" r:id="rId9"/>
    <p:sldLayoutId id="2147483655" r:id="rId10"/>
    <p:sldLayoutId id="214748366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43741"/>
          </a:solidFill>
          <a:latin typeface="Helvetica" pitchFamily="2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rgbClr val="343741"/>
          </a:solidFill>
          <a:latin typeface="Helvetica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9544E0-9FDB-8E47-9988-B1C6774D7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4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F967A-66F7-4536-8BB1-B5D22052FE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Logbook Training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249620-DF04-F9CB-FCD7-38347C882B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Module 5 : Financial Environment</a:t>
            </a:r>
          </a:p>
        </p:txBody>
      </p:sp>
    </p:spTree>
    <p:extLst>
      <p:ext uri="{BB962C8B-B14F-4D97-AF65-F5344CB8AC3E}">
        <p14:creationId xmlns:p14="http://schemas.microsoft.com/office/powerpoint/2010/main" val="348796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89FD0-AF59-5551-A621-4AAE4AA58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Financial Evidence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9B78227D-FD60-1186-D9B3-1CF4894A47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6130791"/>
              </p:ext>
            </p:extLst>
          </p:nvPr>
        </p:nvGraphicFramePr>
        <p:xfrm>
          <a:off x="2099441" y="1823212"/>
          <a:ext cx="6303579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DA238F-04DB-5471-6AF7-4AD5F185DF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Resources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DF25925-8D74-3088-1495-43D0DAEC050D}"/>
              </a:ext>
            </a:extLst>
          </p:cNvPr>
          <p:cNvGrpSpPr/>
          <p:nvPr/>
        </p:nvGrpSpPr>
        <p:grpSpPr>
          <a:xfrm>
            <a:off x="11067393" y="5670550"/>
            <a:ext cx="1008000" cy="1008000"/>
            <a:chOff x="11067393" y="5670550"/>
            <a:chExt cx="1008000" cy="100800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28B8E52-EC2F-953C-952E-6C13D2D14FF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067393" y="5670550"/>
              <a:ext cx="1008000" cy="1008000"/>
            </a:xfrm>
            <a:prstGeom prst="ellipse">
              <a:avLst/>
            </a:prstGeom>
            <a:solidFill>
              <a:srgbClr val="9D2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Graphic 8" descr="Clipboard outline">
              <a:extLst>
                <a:ext uri="{FF2B5EF4-FFF2-40B4-BE49-F238E27FC236}">
                  <a16:creationId xmlns:a16="http://schemas.microsoft.com/office/drawing/2014/main" id="{EDD9396B-D243-F337-E1A4-09963C6505D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145227" y="5717350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828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picture containing text, blackboard, light&#10;&#10;Description automatically generated">
            <a:extLst>
              <a:ext uri="{FF2B5EF4-FFF2-40B4-BE49-F238E27FC236}">
                <a16:creationId xmlns:a16="http://schemas.microsoft.com/office/drawing/2014/main" id="{A8D5AC94-D564-21D5-8688-CCF0A5E518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4309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6B766-E0B8-5844-3FE2-15C109EE2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9885-859F-9EA0-8256-61BEB39DF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Complete Financial environment (pages 76 – 78)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Provide relevant evidence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Obtain performance appraisal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E8F6F7-A99E-67FC-D62C-8AE727A8BE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To do before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541615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0A69A1-6D8C-2887-ACB3-90044D984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A14E2-0F51-C946-5DA8-AF0D94411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Marketing plan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Presentation pack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Valuation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Advertisement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>
                <a:latin typeface="Helvetica" panose="020B0604020202020204" pitchFamily="34" charset="0"/>
                <a:cs typeface="Helvetica" panose="020B0604020202020204" pitchFamily="34" charset="0"/>
              </a:rPr>
              <a:t>Any marketing material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1919F-03B7-72AF-DCFB-3F6F8D1EE1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Have ready for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3682509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E0AD6B-2BB3-1243-EC02-840131FAF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9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7DE2BB1A-1AD8-3947-BD21-F45627EE3B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691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Qr code&#10;&#10;Description automatically generated">
            <a:extLst>
              <a:ext uri="{FF2B5EF4-FFF2-40B4-BE49-F238E27FC236}">
                <a16:creationId xmlns:a16="http://schemas.microsoft.com/office/drawing/2014/main" id="{EA822F1E-486A-124D-AAE6-BAD56E2D52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4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7659</TotalTime>
  <Words>73</Words>
  <Application>Microsoft Macintosh PowerPoint</Application>
  <PresentationFormat>Widescreen</PresentationFormat>
  <Paragraphs>25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Helvetica</vt:lpstr>
      <vt:lpstr>Office Theme</vt:lpstr>
      <vt:lpstr>PowerPoint Presentation</vt:lpstr>
      <vt:lpstr>Logbook Training</vt:lpstr>
      <vt:lpstr>Financial Evidence</vt:lpstr>
      <vt:lpstr>PowerPoint Presentation</vt:lpstr>
      <vt:lpstr>Activities</vt:lpstr>
      <vt:lpstr>Preparation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complete an OTP</dc:title>
  <dc:creator>Madelaine du Plessis</dc:creator>
  <cp:lastModifiedBy>Madelaine du Plessis</cp:lastModifiedBy>
  <cp:revision>58</cp:revision>
  <dcterms:created xsi:type="dcterms:W3CDTF">2021-12-20T14:09:17Z</dcterms:created>
  <dcterms:modified xsi:type="dcterms:W3CDTF">2023-06-06T17:24:46Z</dcterms:modified>
</cp:coreProperties>
</file>