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23" r:id="rId2"/>
    <p:sldId id="332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31" r:id="rId22"/>
    <p:sldId id="329" r:id="rId23"/>
    <p:sldId id="321" r:id="rId24"/>
    <p:sldId id="261" r:id="rId25"/>
    <p:sldId id="26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C9C8"/>
    <a:srgbClr val="343741"/>
    <a:srgbClr val="F47820"/>
    <a:srgbClr val="63002C"/>
    <a:srgbClr val="9D2235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88"/>
    <p:restoredTop sz="94362" autoAdjust="0"/>
  </p:normalViewPr>
  <p:slideViewPr>
    <p:cSldViewPr snapToGrid="0" snapToObjects="1">
      <p:cViewPr varScale="1">
        <p:scale>
          <a:sx n="70" d="100"/>
          <a:sy n="70" d="100"/>
        </p:scale>
        <p:origin x="208" y="1048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C617D7-5BF5-0042-8CFF-C4EEBF4154E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CD41870-9598-DA4F-90F3-DA347F6ECAE1}">
      <dgm:prSet/>
      <dgm:spPr>
        <a:solidFill>
          <a:srgbClr val="9D2235"/>
        </a:solidFill>
      </dgm:spPr>
      <dgm:t>
        <a:bodyPr/>
        <a:lstStyle/>
        <a:p>
          <a:r>
            <a:rPr lang="en-US" dirty="0"/>
            <a:t>Customer recognition</a:t>
          </a:r>
          <a:endParaRPr lang="en-ZA" dirty="0"/>
        </a:p>
      </dgm:t>
    </dgm:pt>
    <dgm:pt modelId="{4B04285C-988C-7643-B736-DE8AE934B193}" type="parTrans" cxnId="{FB8CDC0B-FDAC-A944-9CF0-4EB2F28422BA}">
      <dgm:prSet/>
      <dgm:spPr/>
      <dgm:t>
        <a:bodyPr/>
        <a:lstStyle/>
        <a:p>
          <a:endParaRPr lang="en-GB"/>
        </a:p>
      </dgm:t>
    </dgm:pt>
    <dgm:pt modelId="{B8B7986D-CF11-5F46-934F-5B8A44015EDF}" type="sibTrans" cxnId="{FB8CDC0B-FDAC-A944-9CF0-4EB2F28422BA}">
      <dgm:prSet/>
      <dgm:spPr/>
      <dgm:t>
        <a:bodyPr/>
        <a:lstStyle/>
        <a:p>
          <a:endParaRPr lang="en-GB"/>
        </a:p>
      </dgm:t>
    </dgm:pt>
    <dgm:pt modelId="{61E3C171-F332-884F-9DE3-42C89B5B48EF}">
      <dgm:prSet/>
      <dgm:spPr>
        <a:solidFill>
          <a:srgbClr val="63002C"/>
        </a:solidFill>
      </dgm:spPr>
      <dgm:t>
        <a:bodyPr/>
        <a:lstStyle/>
        <a:p>
          <a:r>
            <a:rPr lang="en-US"/>
            <a:t>Customer loyalty</a:t>
          </a:r>
          <a:endParaRPr lang="en-ZA"/>
        </a:p>
      </dgm:t>
    </dgm:pt>
    <dgm:pt modelId="{38B064C5-2F1B-AE45-851A-7A5134A1A0C0}" type="parTrans" cxnId="{515A268B-983D-554E-91EE-B74103031BD5}">
      <dgm:prSet/>
      <dgm:spPr/>
      <dgm:t>
        <a:bodyPr/>
        <a:lstStyle/>
        <a:p>
          <a:endParaRPr lang="en-GB"/>
        </a:p>
      </dgm:t>
    </dgm:pt>
    <dgm:pt modelId="{000163B3-1D95-6D41-9E1F-07A7D2E09FE7}" type="sibTrans" cxnId="{515A268B-983D-554E-91EE-B74103031BD5}">
      <dgm:prSet/>
      <dgm:spPr/>
      <dgm:t>
        <a:bodyPr/>
        <a:lstStyle/>
        <a:p>
          <a:endParaRPr lang="en-GB"/>
        </a:p>
      </dgm:t>
    </dgm:pt>
    <dgm:pt modelId="{A320DC3D-F687-9A40-9271-6878803174C6}">
      <dgm:prSet/>
      <dgm:spPr>
        <a:solidFill>
          <a:srgbClr val="F47820"/>
        </a:solidFill>
      </dgm:spPr>
      <dgm:t>
        <a:bodyPr/>
        <a:lstStyle/>
        <a:p>
          <a:r>
            <a:rPr lang="en-US"/>
            <a:t>Credibility</a:t>
          </a:r>
          <a:endParaRPr lang="en-ZA"/>
        </a:p>
      </dgm:t>
    </dgm:pt>
    <dgm:pt modelId="{31D43A3B-8DE3-5E48-A41D-24F1EDCE545B}" type="parTrans" cxnId="{E0FA46E9-822C-9C45-84B3-2E8FE6549A8D}">
      <dgm:prSet/>
      <dgm:spPr/>
      <dgm:t>
        <a:bodyPr/>
        <a:lstStyle/>
        <a:p>
          <a:endParaRPr lang="en-GB"/>
        </a:p>
      </dgm:t>
    </dgm:pt>
    <dgm:pt modelId="{305C258C-ADFA-8E4D-B1A6-F18ADB39B142}" type="sibTrans" cxnId="{E0FA46E9-822C-9C45-84B3-2E8FE6549A8D}">
      <dgm:prSet/>
      <dgm:spPr/>
      <dgm:t>
        <a:bodyPr/>
        <a:lstStyle/>
        <a:p>
          <a:endParaRPr lang="en-GB"/>
        </a:p>
      </dgm:t>
    </dgm:pt>
    <dgm:pt modelId="{62AE0253-FA6C-1B43-980B-03F57525C08D}">
      <dgm:prSet/>
      <dgm:spPr>
        <a:solidFill>
          <a:srgbClr val="343741"/>
        </a:solidFill>
      </dgm:spPr>
      <dgm:t>
        <a:bodyPr/>
        <a:lstStyle/>
        <a:p>
          <a:r>
            <a:rPr lang="en-US" dirty="0"/>
            <a:t>Gives confidence</a:t>
          </a:r>
          <a:endParaRPr lang="en-ZA" dirty="0"/>
        </a:p>
      </dgm:t>
    </dgm:pt>
    <dgm:pt modelId="{3C40D9A0-F8E1-6F4B-A713-587E5A6F8A2E}" type="parTrans" cxnId="{951DFD8F-9D2C-CA47-A3F9-5FDC09E76CAD}">
      <dgm:prSet/>
      <dgm:spPr/>
      <dgm:t>
        <a:bodyPr/>
        <a:lstStyle/>
        <a:p>
          <a:endParaRPr lang="en-GB"/>
        </a:p>
      </dgm:t>
    </dgm:pt>
    <dgm:pt modelId="{3CB2ACCD-FD62-5847-8D66-A15E7C8B4FB0}" type="sibTrans" cxnId="{951DFD8F-9D2C-CA47-A3F9-5FDC09E76CAD}">
      <dgm:prSet/>
      <dgm:spPr/>
      <dgm:t>
        <a:bodyPr/>
        <a:lstStyle/>
        <a:p>
          <a:endParaRPr lang="en-GB"/>
        </a:p>
      </dgm:t>
    </dgm:pt>
    <dgm:pt modelId="{A84FF377-6CFD-2C47-8F52-5A41B3F2B18F}">
      <dgm:prSet/>
      <dgm:spPr>
        <a:solidFill>
          <a:srgbClr val="C7C9C8"/>
        </a:solidFill>
      </dgm:spPr>
      <dgm:t>
        <a:bodyPr/>
        <a:lstStyle/>
        <a:p>
          <a:r>
            <a:rPr lang="en-US" dirty="0"/>
            <a:t>Brand equity</a:t>
          </a:r>
          <a:endParaRPr lang="en-ZA" dirty="0"/>
        </a:p>
      </dgm:t>
    </dgm:pt>
    <dgm:pt modelId="{34A1DE19-3A81-A94A-9F39-A9E445950954}" type="parTrans" cxnId="{356E34B2-7236-9A48-8093-38084DD75CBF}">
      <dgm:prSet/>
      <dgm:spPr/>
      <dgm:t>
        <a:bodyPr/>
        <a:lstStyle/>
        <a:p>
          <a:endParaRPr lang="en-GB"/>
        </a:p>
      </dgm:t>
    </dgm:pt>
    <dgm:pt modelId="{0AE9170A-41B8-794B-923A-B51D1281CE7C}" type="sibTrans" cxnId="{356E34B2-7236-9A48-8093-38084DD75CBF}">
      <dgm:prSet/>
      <dgm:spPr/>
      <dgm:t>
        <a:bodyPr/>
        <a:lstStyle/>
        <a:p>
          <a:endParaRPr lang="en-GB"/>
        </a:p>
      </dgm:t>
    </dgm:pt>
    <dgm:pt modelId="{6BEA2BBE-8BA4-6A40-A96C-1166FC92541B}">
      <dgm:prSet/>
      <dgm:spPr>
        <a:solidFill>
          <a:srgbClr val="63002C"/>
        </a:solidFill>
      </dgm:spPr>
      <dgm:t>
        <a:bodyPr/>
        <a:lstStyle/>
        <a:p>
          <a:r>
            <a:rPr lang="en-US"/>
            <a:t>Attracts talent</a:t>
          </a:r>
          <a:endParaRPr lang="en-ZA"/>
        </a:p>
      </dgm:t>
    </dgm:pt>
    <dgm:pt modelId="{0FC62D2C-08B3-B24A-9C98-F7FC0422D3B6}" type="parTrans" cxnId="{1C0133F0-C5C4-AE44-91AC-78F5F5D45A4B}">
      <dgm:prSet/>
      <dgm:spPr/>
      <dgm:t>
        <a:bodyPr/>
        <a:lstStyle/>
        <a:p>
          <a:endParaRPr lang="en-GB"/>
        </a:p>
      </dgm:t>
    </dgm:pt>
    <dgm:pt modelId="{FBFB8C97-B398-704A-BA5D-3D97D03A718D}" type="sibTrans" cxnId="{1C0133F0-C5C4-AE44-91AC-78F5F5D45A4B}">
      <dgm:prSet/>
      <dgm:spPr/>
      <dgm:t>
        <a:bodyPr/>
        <a:lstStyle/>
        <a:p>
          <a:endParaRPr lang="en-GB"/>
        </a:p>
      </dgm:t>
    </dgm:pt>
    <dgm:pt modelId="{16873A37-C295-D544-9371-35198E765B23}" type="pres">
      <dgm:prSet presAssocID="{16C617D7-5BF5-0042-8CFF-C4EEBF4154E7}" presName="diagram" presStyleCnt="0">
        <dgm:presLayoutVars>
          <dgm:dir/>
          <dgm:resizeHandles val="exact"/>
        </dgm:presLayoutVars>
      </dgm:prSet>
      <dgm:spPr/>
    </dgm:pt>
    <dgm:pt modelId="{ED64C5D3-6103-694A-8443-4E3E3C2CAD1F}" type="pres">
      <dgm:prSet presAssocID="{1CD41870-9598-DA4F-90F3-DA347F6ECAE1}" presName="node" presStyleLbl="node1" presStyleIdx="0" presStyleCnt="6">
        <dgm:presLayoutVars>
          <dgm:bulletEnabled val="1"/>
        </dgm:presLayoutVars>
      </dgm:prSet>
      <dgm:spPr/>
    </dgm:pt>
    <dgm:pt modelId="{F6F7806D-777F-E04A-B32A-AA42C30E5AA0}" type="pres">
      <dgm:prSet presAssocID="{B8B7986D-CF11-5F46-934F-5B8A44015EDF}" presName="sibTrans" presStyleCnt="0"/>
      <dgm:spPr/>
    </dgm:pt>
    <dgm:pt modelId="{536059E1-23BE-4947-9AFB-D6D5FE3E1301}" type="pres">
      <dgm:prSet presAssocID="{61E3C171-F332-884F-9DE3-42C89B5B48EF}" presName="node" presStyleLbl="node1" presStyleIdx="1" presStyleCnt="6">
        <dgm:presLayoutVars>
          <dgm:bulletEnabled val="1"/>
        </dgm:presLayoutVars>
      </dgm:prSet>
      <dgm:spPr/>
    </dgm:pt>
    <dgm:pt modelId="{9ACD66B2-525C-4642-89E7-BC086F1E74CE}" type="pres">
      <dgm:prSet presAssocID="{000163B3-1D95-6D41-9E1F-07A7D2E09FE7}" presName="sibTrans" presStyleCnt="0"/>
      <dgm:spPr/>
    </dgm:pt>
    <dgm:pt modelId="{74E8B45A-0C19-9A4B-B715-4147C0749114}" type="pres">
      <dgm:prSet presAssocID="{A320DC3D-F687-9A40-9271-6878803174C6}" presName="node" presStyleLbl="node1" presStyleIdx="2" presStyleCnt="6">
        <dgm:presLayoutVars>
          <dgm:bulletEnabled val="1"/>
        </dgm:presLayoutVars>
      </dgm:prSet>
      <dgm:spPr/>
    </dgm:pt>
    <dgm:pt modelId="{7B39853A-78E0-584B-8C60-B8C7A0B3BDA3}" type="pres">
      <dgm:prSet presAssocID="{305C258C-ADFA-8E4D-B1A6-F18ADB39B142}" presName="sibTrans" presStyleCnt="0"/>
      <dgm:spPr/>
    </dgm:pt>
    <dgm:pt modelId="{CF530C4D-0B63-0946-8EC3-EC672D816AAA}" type="pres">
      <dgm:prSet presAssocID="{62AE0253-FA6C-1B43-980B-03F57525C08D}" presName="node" presStyleLbl="node1" presStyleIdx="3" presStyleCnt="6">
        <dgm:presLayoutVars>
          <dgm:bulletEnabled val="1"/>
        </dgm:presLayoutVars>
      </dgm:prSet>
      <dgm:spPr/>
    </dgm:pt>
    <dgm:pt modelId="{5DBB7B40-4505-304E-9196-B7D593705FC6}" type="pres">
      <dgm:prSet presAssocID="{3CB2ACCD-FD62-5847-8D66-A15E7C8B4FB0}" presName="sibTrans" presStyleCnt="0"/>
      <dgm:spPr/>
    </dgm:pt>
    <dgm:pt modelId="{42785174-30A1-0848-8F4A-30C8C80B1C57}" type="pres">
      <dgm:prSet presAssocID="{A84FF377-6CFD-2C47-8F52-5A41B3F2B18F}" presName="node" presStyleLbl="node1" presStyleIdx="4" presStyleCnt="6">
        <dgm:presLayoutVars>
          <dgm:bulletEnabled val="1"/>
        </dgm:presLayoutVars>
      </dgm:prSet>
      <dgm:spPr/>
    </dgm:pt>
    <dgm:pt modelId="{3A4C5A1A-56CC-364D-9236-3E8F89DEB571}" type="pres">
      <dgm:prSet presAssocID="{0AE9170A-41B8-794B-923A-B51D1281CE7C}" presName="sibTrans" presStyleCnt="0"/>
      <dgm:spPr/>
    </dgm:pt>
    <dgm:pt modelId="{A7F91B41-8ED5-7E42-A826-88FADA9DE7C5}" type="pres">
      <dgm:prSet presAssocID="{6BEA2BBE-8BA4-6A40-A96C-1166FC92541B}" presName="node" presStyleLbl="node1" presStyleIdx="5" presStyleCnt="6">
        <dgm:presLayoutVars>
          <dgm:bulletEnabled val="1"/>
        </dgm:presLayoutVars>
      </dgm:prSet>
      <dgm:spPr/>
    </dgm:pt>
  </dgm:ptLst>
  <dgm:cxnLst>
    <dgm:cxn modelId="{BD09AD0B-F0DE-B641-8346-7D286593A563}" type="presOf" srcId="{16C617D7-5BF5-0042-8CFF-C4EEBF4154E7}" destId="{16873A37-C295-D544-9371-35198E765B23}" srcOrd="0" destOrd="0" presId="urn:microsoft.com/office/officeart/2005/8/layout/default"/>
    <dgm:cxn modelId="{FB8CDC0B-FDAC-A944-9CF0-4EB2F28422BA}" srcId="{16C617D7-5BF5-0042-8CFF-C4EEBF4154E7}" destId="{1CD41870-9598-DA4F-90F3-DA347F6ECAE1}" srcOrd="0" destOrd="0" parTransId="{4B04285C-988C-7643-B736-DE8AE934B193}" sibTransId="{B8B7986D-CF11-5F46-934F-5B8A44015EDF}"/>
    <dgm:cxn modelId="{1C8C1813-07E6-3440-A139-AF65BFDD668B}" type="presOf" srcId="{61E3C171-F332-884F-9DE3-42C89B5B48EF}" destId="{536059E1-23BE-4947-9AFB-D6D5FE3E1301}" srcOrd="0" destOrd="0" presId="urn:microsoft.com/office/officeart/2005/8/layout/default"/>
    <dgm:cxn modelId="{DEA60D28-D35E-7740-80F5-C6F933C248F5}" type="presOf" srcId="{A84FF377-6CFD-2C47-8F52-5A41B3F2B18F}" destId="{42785174-30A1-0848-8F4A-30C8C80B1C57}" srcOrd="0" destOrd="0" presId="urn:microsoft.com/office/officeart/2005/8/layout/default"/>
    <dgm:cxn modelId="{A4FD9937-B496-AE48-8314-1AAB70833382}" type="presOf" srcId="{62AE0253-FA6C-1B43-980B-03F57525C08D}" destId="{CF530C4D-0B63-0946-8EC3-EC672D816AAA}" srcOrd="0" destOrd="0" presId="urn:microsoft.com/office/officeart/2005/8/layout/default"/>
    <dgm:cxn modelId="{207BDF7C-3560-F841-A9B7-698349B5D9D5}" type="presOf" srcId="{A320DC3D-F687-9A40-9271-6878803174C6}" destId="{74E8B45A-0C19-9A4B-B715-4147C0749114}" srcOrd="0" destOrd="0" presId="urn:microsoft.com/office/officeart/2005/8/layout/default"/>
    <dgm:cxn modelId="{515A268B-983D-554E-91EE-B74103031BD5}" srcId="{16C617D7-5BF5-0042-8CFF-C4EEBF4154E7}" destId="{61E3C171-F332-884F-9DE3-42C89B5B48EF}" srcOrd="1" destOrd="0" parTransId="{38B064C5-2F1B-AE45-851A-7A5134A1A0C0}" sibTransId="{000163B3-1D95-6D41-9E1F-07A7D2E09FE7}"/>
    <dgm:cxn modelId="{7C0FC88B-703E-814D-8F94-9AFFBFB5DCA8}" type="presOf" srcId="{6BEA2BBE-8BA4-6A40-A96C-1166FC92541B}" destId="{A7F91B41-8ED5-7E42-A826-88FADA9DE7C5}" srcOrd="0" destOrd="0" presId="urn:microsoft.com/office/officeart/2005/8/layout/default"/>
    <dgm:cxn modelId="{951DFD8F-9D2C-CA47-A3F9-5FDC09E76CAD}" srcId="{16C617D7-5BF5-0042-8CFF-C4EEBF4154E7}" destId="{62AE0253-FA6C-1B43-980B-03F57525C08D}" srcOrd="3" destOrd="0" parTransId="{3C40D9A0-F8E1-6F4B-A713-587E5A6F8A2E}" sibTransId="{3CB2ACCD-FD62-5847-8D66-A15E7C8B4FB0}"/>
    <dgm:cxn modelId="{356E34B2-7236-9A48-8093-38084DD75CBF}" srcId="{16C617D7-5BF5-0042-8CFF-C4EEBF4154E7}" destId="{A84FF377-6CFD-2C47-8F52-5A41B3F2B18F}" srcOrd="4" destOrd="0" parTransId="{34A1DE19-3A81-A94A-9F39-A9E445950954}" sibTransId="{0AE9170A-41B8-794B-923A-B51D1281CE7C}"/>
    <dgm:cxn modelId="{2A0ADAC0-C5CB-5F41-89EC-A51147236D5F}" type="presOf" srcId="{1CD41870-9598-DA4F-90F3-DA347F6ECAE1}" destId="{ED64C5D3-6103-694A-8443-4E3E3C2CAD1F}" srcOrd="0" destOrd="0" presId="urn:microsoft.com/office/officeart/2005/8/layout/default"/>
    <dgm:cxn modelId="{E0FA46E9-822C-9C45-84B3-2E8FE6549A8D}" srcId="{16C617D7-5BF5-0042-8CFF-C4EEBF4154E7}" destId="{A320DC3D-F687-9A40-9271-6878803174C6}" srcOrd="2" destOrd="0" parTransId="{31D43A3B-8DE3-5E48-A41D-24F1EDCE545B}" sibTransId="{305C258C-ADFA-8E4D-B1A6-F18ADB39B142}"/>
    <dgm:cxn modelId="{1C0133F0-C5C4-AE44-91AC-78F5F5D45A4B}" srcId="{16C617D7-5BF5-0042-8CFF-C4EEBF4154E7}" destId="{6BEA2BBE-8BA4-6A40-A96C-1166FC92541B}" srcOrd="5" destOrd="0" parTransId="{0FC62D2C-08B3-B24A-9C98-F7FC0422D3B6}" sibTransId="{FBFB8C97-B398-704A-BA5D-3D97D03A718D}"/>
    <dgm:cxn modelId="{9077A602-682E-284F-99C8-BB0C662696F7}" type="presParOf" srcId="{16873A37-C295-D544-9371-35198E765B23}" destId="{ED64C5D3-6103-694A-8443-4E3E3C2CAD1F}" srcOrd="0" destOrd="0" presId="urn:microsoft.com/office/officeart/2005/8/layout/default"/>
    <dgm:cxn modelId="{8D775692-8D45-C34A-8F8C-B54DA22F9BB9}" type="presParOf" srcId="{16873A37-C295-D544-9371-35198E765B23}" destId="{F6F7806D-777F-E04A-B32A-AA42C30E5AA0}" srcOrd="1" destOrd="0" presId="urn:microsoft.com/office/officeart/2005/8/layout/default"/>
    <dgm:cxn modelId="{1AAEA99B-8769-9F46-BB57-BB24A1C01111}" type="presParOf" srcId="{16873A37-C295-D544-9371-35198E765B23}" destId="{536059E1-23BE-4947-9AFB-D6D5FE3E1301}" srcOrd="2" destOrd="0" presId="urn:microsoft.com/office/officeart/2005/8/layout/default"/>
    <dgm:cxn modelId="{2ABFE874-6E6F-7640-8AC2-054B19514A68}" type="presParOf" srcId="{16873A37-C295-D544-9371-35198E765B23}" destId="{9ACD66B2-525C-4642-89E7-BC086F1E74CE}" srcOrd="3" destOrd="0" presId="urn:microsoft.com/office/officeart/2005/8/layout/default"/>
    <dgm:cxn modelId="{669170FB-A975-3E4D-A394-EBE497AE66E0}" type="presParOf" srcId="{16873A37-C295-D544-9371-35198E765B23}" destId="{74E8B45A-0C19-9A4B-B715-4147C0749114}" srcOrd="4" destOrd="0" presId="urn:microsoft.com/office/officeart/2005/8/layout/default"/>
    <dgm:cxn modelId="{51C18A70-8B2C-434A-8C02-D2848EB3C520}" type="presParOf" srcId="{16873A37-C295-D544-9371-35198E765B23}" destId="{7B39853A-78E0-584B-8C60-B8C7A0B3BDA3}" srcOrd="5" destOrd="0" presId="urn:microsoft.com/office/officeart/2005/8/layout/default"/>
    <dgm:cxn modelId="{F57A1E1F-BE35-FB48-9452-D67C0BED3BD8}" type="presParOf" srcId="{16873A37-C295-D544-9371-35198E765B23}" destId="{CF530C4D-0B63-0946-8EC3-EC672D816AAA}" srcOrd="6" destOrd="0" presId="urn:microsoft.com/office/officeart/2005/8/layout/default"/>
    <dgm:cxn modelId="{28D67FE8-B8B6-7D44-8DC0-5D56A397975A}" type="presParOf" srcId="{16873A37-C295-D544-9371-35198E765B23}" destId="{5DBB7B40-4505-304E-9196-B7D593705FC6}" srcOrd="7" destOrd="0" presId="urn:microsoft.com/office/officeart/2005/8/layout/default"/>
    <dgm:cxn modelId="{33F6F56F-429D-5B40-A5BA-9BD6CEE7F724}" type="presParOf" srcId="{16873A37-C295-D544-9371-35198E765B23}" destId="{42785174-30A1-0848-8F4A-30C8C80B1C57}" srcOrd="8" destOrd="0" presId="urn:microsoft.com/office/officeart/2005/8/layout/default"/>
    <dgm:cxn modelId="{FD4B707C-BDDC-144C-B2D4-87F4022645FB}" type="presParOf" srcId="{16873A37-C295-D544-9371-35198E765B23}" destId="{3A4C5A1A-56CC-364D-9236-3E8F89DEB571}" srcOrd="9" destOrd="0" presId="urn:microsoft.com/office/officeart/2005/8/layout/default"/>
    <dgm:cxn modelId="{3AE9DD13-F8DD-0244-AB1F-96C9400811E3}" type="presParOf" srcId="{16873A37-C295-D544-9371-35198E765B23}" destId="{A7F91B41-8ED5-7E42-A826-88FADA9DE7C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64C5D3-6103-694A-8443-4E3E3C2CAD1F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Customer recognition</a:t>
          </a:r>
          <a:endParaRPr lang="en-ZA" sz="4900" kern="1200" dirty="0"/>
        </a:p>
      </dsp:txBody>
      <dsp:txXfrm>
        <a:off x="0" y="39687"/>
        <a:ext cx="3286125" cy="1971675"/>
      </dsp:txXfrm>
    </dsp:sp>
    <dsp:sp modelId="{536059E1-23BE-4947-9AFB-D6D5FE3E1301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Customer loyalty</a:t>
          </a:r>
          <a:endParaRPr lang="en-ZA" sz="4900" kern="1200"/>
        </a:p>
      </dsp:txBody>
      <dsp:txXfrm>
        <a:off x="3614737" y="39687"/>
        <a:ext cx="3286125" cy="1971675"/>
      </dsp:txXfrm>
    </dsp:sp>
    <dsp:sp modelId="{74E8B45A-0C19-9A4B-B715-4147C0749114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Credibility</a:t>
          </a:r>
          <a:endParaRPr lang="en-ZA" sz="4900" kern="1200"/>
        </a:p>
      </dsp:txBody>
      <dsp:txXfrm>
        <a:off x="7229475" y="39687"/>
        <a:ext cx="3286125" cy="1971675"/>
      </dsp:txXfrm>
    </dsp:sp>
    <dsp:sp modelId="{CF530C4D-0B63-0946-8EC3-EC672D816AAA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Gives confidence</a:t>
          </a:r>
          <a:endParaRPr lang="en-ZA" sz="4900" kern="1200" dirty="0"/>
        </a:p>
      </dsp:txBody>
      <dsp:txXfrm>
        <a:off x="0" y="2339975"/>
        <a:ext cx="3286125" cy="1971675"/>
      </dsp:txXfrm>
    </dsp:sp>
    <dsp:sp modelId="{42785174-30A1-0848-8F4A-30C8C80B1C57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solidFill>
          <a:srgbClr val="C7C9C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Brand equity</a:t>
          </a:r>
          <a:endParaRPr lang="en-ZA" sz="4900" kern="1200" dirty="0"/>
        </a:p>
      </dsp:txBody>
      <dsp:txXfrm>
        <a:off x="3614737" y="2339975"/>
        <a:ext cx="3286125" cy="1971675"/>
      </dsp:txXfrm>
    </dsp:sp>
    <dsp:sp modelId="{A7F91B41-8ED5-7E42-A826-88FADA9DE7C5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Attracts talent</a:t>
          </a:r>
          <a:endParaRPr lang="en-ZA" sz="4900" kern="1200"/>
        </a:p>
      </dsp:txBody>
      <dsp:txXfrm>
        <a:off x="7229475" y="2339975"/>
        <a:ext cx="3286125" cy="1971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2/23/23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2/23/23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C25D75F-875A-FDAA-3D7C-403D1FEBA7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jp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10 : Marketing Generally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EE858B3-23B6-3372-B706-D8167D195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EC0292-A429-9007-5C3A-DBA8E2A425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do you market yourself?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do you stand out from your competition?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do you do differently?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ideas or initiatives are you coming up with?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Are you going to be creative, do great things and stand out from your competition?</a:t>
            </a:r>
            <a:br>
              <a:rPr lang="en-US" dirty="0"/>
            </a:br>
            <a:r>
              <a:rPr lang="en-US" dirty="0"/>
              <a:t>These are crucial questions to ponder on and decide whether you are going to settle for being an average agent or be an AMAZINGLY SUCCESSFUL agent!!!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D3B9F94-1E15-6F5A-82EB-135E9F6A3D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  <p:pic>
        <p:nvPicPr>
          <p:cNvPr id="11" name="Picture 2" descr="1000 Average Quotes - Inspirational Quotes at BrainyQuote">
            <a:extLst>
              <a:ext uri="{FF2B5EF4-FFF2-40B4-BE49-F238E27FC236}">
                <a16:creationId xmlns:a16="http://schemas.microsoft.com/office/drawing/2014/main" id="{C8FF7D08-64BA-6A91-7D72-62A5C4053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990" y="1187450"/>
            <a:ext cx="4834019" cy="251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Junior Seau quote: I'm afraid of being average. I have a real fear...">
            <a:extLst>
              <a:ext uri="{FF2B5EF4-FFF2-40B4-BE49-F238E27FC236}">
                <a16:creationId xmlns:a16="http://schemas.microsoft.com/office/drawing/2014/main" id="{7FBF7550-905B-8CAE-173B-59AD9F70F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30" y="3854990"/>
            <a:ext cx="4605337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228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D5D51-E54E-7360-EB8D-8183344D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3D0BF84-DB66-1F2F-EC6A-B3911A61E6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74720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8E8D0E-BE51-CA8F-EC3A-72E170B00F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BRAND BENEFITS</a:t>
            </a:r>
          </a:p>
        </p:txBody>
      </p:sp>
    </p:spTree>
    <p:extLst>
      <p:ext uri="{BB962C8B-B14F-4D97-AF65-F5344CB8AC3E}">
        <p14:creationId xmlns:p14="http://schemas.microsoft.com/office/powerpoint/2010/main" val="4171343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0092D-454B-2B76-65F4-1CC925608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B5654-5DAC-724A-7D96-B4B851B2E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Branding your car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/>
              <a:t>Personalised</a:t>
            </a:r>
            <a:r>
              <a:rPr lang="en-US" dirty="0"/>
              <a:t> calendars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Delivering a </a:t>
            </a:r>
            <a:r>
              <a:rPr lang="en-US" dirty="0" err="1"/>
              <a:t>personalised</a:t>
            </a:r>
            <a:r>
              <a:rPr lang="en-US" dirty="0"/>
              <a:t> gift to clients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Social media campaigns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/>
              <a:t>Personalised</a:t>
            </a:r>
            <a:r>
              <a:rPr lang="en-US" dirty="0"/>
              <a:t> mailers for special days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Doing </a:t>
            </a:r>
            <a:r>
              <a:rPr lang="en-US" dirty="0" err="1"/>
              <a:t>personalised</a:t>
            </a:r>
            <a:r>
              <a:rPr lang="en-US" dirty="0"/>
              <a:t> videos &amp; blog posts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Doing a sponsorship at a school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Your For Sale boards or advertising boards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/>
              <a:t>Digital and/or business cards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C3A8F-0973-754F-9420-DB306AC22C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EVIDENCE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ED8F0FE-E1B7-0DCE-E4D8-53BFC69CD26F}"/>
              </a:ext>
            </a:extLst>
          </p:cNvPr>
          <p:cNvGrpSpPr/>
          <p:nvPr/>
        </p:nvGrpSpPr>
        <p:grpSpPr>
          <a:xfrm>
            <a:off x="6394736" y="1166648"/>
            <a:ext cx="4959064" cy="4860925"/>
            <a:chOff x="6453050" y="365125"/>
            <a:chExt cx="4959064" cy="4860925"/>
          </a:xfrm>
        </p:grpSpPr>
        <p:pic>
          <p:nvPicPr>
            <p:cNvPr id="7" name="Picture 6" descr="Text&#10;&#10;Description automatically generated with low confidence">
              <a:extLst>
                <a:ext uri="{FF2B5EF4-FFF2-40B4-BE49-F238E27FC236}">
                  <a16:creationId xmlns:a16="http://schemas.microsoft.com/office/drawing/2014/main" id="{9485DEC1-9F68-A42F-6E91-2D6A6641D0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53050" y="2075219"/>
              <a:ext cx="1440000" cy="1440000"/>
            </a:xfrm>
            <a:prstGeom prst="rect">
              <a:avLst/>
            </a:prstGeom>
          </p:spPr>
        </p:pic>
        <p:pic>
          <p:nvPicPr>
            <p:cNvPr id="9" name="Picture 8" descr="Logo&#10;&#10;Description automatically generated">
              <a:extLst>
                <a:ext uri="{FF2B5EF4-FFF2-40B4-BE49-F238E27FC236}">
                  <a16:creationId xmlns:a16="http://schemas.microsoft.com/office/drawing/2014/main" id="{BCBFDFF7-7C30-3F85-7C4C-20A7CBA2EF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53050" y="407194"/>
              <a:ext cx="1440000" cy="1440000"/>
            </a:xfrm>
            <a:prstGeom prst="rect">
              <a:avLst/>
            </a:prstGeom>
          </p:spPr>
        </p:pic>
        <p:pic>
          <p:nvPicPr>
            <p:cNvPr id="13" name="Picture 12" descr="Text&#10;&#10;Description automatically generated">
              <a:extLst>
                <a:ext uri="{FF2B5EF4-FFF2-40B4-BE49-F238E27FC236}">
                  <a16:creationId xmlns:a16="http://schemas.microsoft.com/office/drawing/2014/main" id="{50D51C4B-D566-D430-6D7A-C76AEF31E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913800" y="3786050"/>
              <a:ext cx="1440000" cy="1440000"/>
            </a:xfrm>
            <a:prstGeom prst="rect">
              <a:avLst/>
            </a:prstGeom>
          </p:spPr>
        </p:pic>
        <p:pic>
          <p:nvPicPr>
            <p:cNvPr id="15" name="Picture 14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D2C1AFD4-0EAA-D572-9608-7E566775A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83425" y="3743244"/>
              <a:ext cx="1440000" cy="1440000"/>
            </a:xfrm>
            <a:prstGeom prst="rect">
              <a:avLst/>
            </a:prstGeom>
          </p:spPr>
        </p:pic>
        <p:pic>
          <p:nvPicPr>
            <p:cNvPr id="17" name="Picture 16" descr="A picture containing text, lit, light&#10;&#10;Description automatically generated">
              <a:extLst>
                <a:ext uri="{FF2B5EF4-FFF2-40B4-BE49-F238E27FC236}">
                  <a16:creationId xmlns:a16="http://schemas.microsoft.com/office/drawing/2014/main" id="{AC4B90EA-7022-9E40-84D8-39ABB51AB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3425" y="2075219"/>
              <a:ext cx="1440000" cy="1440000"/>
            </a:xfrm>
            <a:prstGeom prst="rect">
              <a:avLst/>
            </a:prstGeom>
          </p:spPr>
        </p:pic>
        <p:pic>
          <p:nvPicPr>
            <p:cNvPr id="19" name="Picture 18" descr="Text&#10;&#10;Description automatically generated">
              <a:extLst>
                <a:ext uri="{FF2B5EF4-FFF2-40B4-BE49-F238E27FC236}">
                  <a16:creationId xmlns:a16="http://schemas.microsoft.com/office/drawing/2014/main" id="{1B5101DE-00B9-C1D1-EE2F-2350E0C29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3800" y="2075219"/>
              <a:ext cx="1440000" cy="1440000"/>
            </a:xfrm>
            <a:prstGeom prst="rect">
              <a:avLst/>
            </a:prstGeom>
          </p:spPr>
        </p:pic>
        <p:pic>
          <p:nvPicPr>
            <p:cNvPr id="21" name="Picture 20" descr="Text, arrow&#10;&#10;Description automatically generated with medium confidence">
              <a:extLst>
                <a:ext uri="{FF2B5EF4-FFF2-40B4-BE49-F238E27FC236}">
                  <a16:creationId xmlns:a16="http://schemas.microsoft.com/office/drawing/2014/main" id="{F0DBE7E8-DDF4-1E03-3313-0C0485577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972114" y="365125"/>
              <a:ext cx="1440000" cy="1440000"/>
            </a:xfrm>
            <a:prstGeom prst="rect">
              <a:avLst/>
            </a:prstGeom>
          </p:spPr>
        </p:pic>
        <p:pic>
          <p:nvPicPr>
            <p:cNvPr id="23" name="Picture 22" descr="A group of women posing for a picture&#10;&#10;Description automatically generated with medium confidence">
              <a:extLst>
                <a:ext uri="{FF2B5EF4-FFF2-40B4-BE49-F238E27FC236}">
                  <a16:creationId xmlns:a16="http://schemas.microsoft.com/office/drawing/2014/main" id="{AEE2A720-6AE5-3CEC-3EEF-CECA24D3F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12582" y="407194"/>
              <a:ext cx="1440000" cy="1440000"/>
            </a:xfrm>
            <a:prstGeom prst="rect">
              <a:avLst/>
            </a:prstGeom>
          </p:spPr>
        </p:pic>
        <p:pic>
          <p:nvPicPr>
            <p:cNvPr id="25" name="Picture 24" descr="A picture containing text, sign&#10;&#10;Description automatically generated">
              <a:extLst>
                <a:ext uri="{FF2B5EF4-FFF2-40B4-BE49-F238E27FC236}">
                  <a16:creationId xmlns:a16="http://schemas.microsoft.com/office/drawing/2014/main" id="{1C2764C8-7F2E-C0EB-B329-39C9FF8397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453050" y="3786050"/>
              <a:ext cx="1440000" cy="14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95352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3C08E81-7F86-788A-FAF0-B045868C47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87663"/>
              </p:ext>
            </p:extLst>
          </p:nvPr>
        </p:nvGraphicFramePr>
        <p:xfrm>
          <a:off x="3017520" y="0"/>
          <a:ext cx="5852160" cy="6867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23" imgH="6415677" progId="AcroExch.Document.DC">
                  <p:embed/>
                </p:oleObj>
              </mc:Choice>
              <mc:Fallback>
                <p:oleObj name="Acrobat Document" r:id="rId2" imgW="4533723" imgH="6415677" progId="AcroExch.Document.DC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97A82471-FC4A-41F6-A406-EAF64B92C3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7520" y="0"/>
                        <a:ext cx="5852160" cy="68671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0692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E4298F-B3D7-8FDA-1EA3-A765ED31E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374" y="246817"/>
            <a:ext cx="5173251" cy="661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66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01FEB-F118-A44F-C509-DD4F488E2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WORKPLACE ACTIVITIES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6247C-FD7E-B1AC-B863-203DE0D97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94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77DA6-D1F3-D66C-1D83-A55D9B8A9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Workplace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A0D58-A48F-DA28-3FDE-2C4EF953C8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Sponsorship of golf 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Sponsoring cycling shirts for a group cycling the Cape Town Cycle Tour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Playing bowling events at your local bowling club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Sponsoring big sports day at a local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Charity drives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Blanket drive in winter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Animal welfare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 billboard of your agency along a main road or highway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Digital magazines of agency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Social media campaign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2B67E9-FC8E-485D-7B14-EC40FADC75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PAGE 103</a:t>
            </a:r>
          </a:p>
        </p:txBody>
      </p:sp>
    </p:spTree>
    <p:extLst>
      <p:ext uri="{BB962C8B-B14F-4D97-AF65-F5344CB8AC3E}">
        <p14:creationId xmlns:p14="http://schemas.microsoft.com/office/powerpoint/2010/main" val="2107672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52EF65-DFC0-E7FD-8F34-EDBD935FF2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17" t="14445" r="40416" b="7778"/>
          <a:stretch/>
        </p:blipFill>
        <p:spPr>
          <a:xfrm>
            <a:off x="3418063" y="0"/>
            <a:ext cx="53558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97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AE1884-8A91-D905-F721-681857D5CC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69" t="13377" r="40164" b="7363"/>
          <a:stretch/>
        </p:blipFill>
        <p:spPr>
          <a:xfrm>
            <a:off x="3459390" y="-7052"/>
            <a:ext cx="5273220" cy="686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1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EC8B-1CC9-3137-385D-AE1BDE594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PERFORMANCE APPRAISALS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2B48AA-58E9-164A-20D9-C942A027E1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48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EBFE796-C56C-52F6-7163-6A3B587937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1249666"/>
              </p:ext>
            </p:extLst>
          </p:nvPr>
        </p:nvGraphicFramePr>
        <p:xfrm>
          <a:off x="3163824" y="-154194"/>
          <a:ext cx="6158332" cy="716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23" imgH="6415677" progId="AcroExch.Document.DC">
                  <p:embed/>
                </p:oleObj>
              </mc:Choice>
              <mc:Fallback>
                <p:oleObj name="Acrobat Document" r:id="rId2" imgW="4533723" imgH="6415677" progId="AcroExch.Document.DC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0372CE88-D7D1-4429-9471-12BDEF863A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63824" y="-154194"/>
                        <a:ext cx="6158332" cy="7166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06524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0A6C6-CD6B-3038-36EF-10C29D07A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SIGN-OFF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66FC-19DE-B1BB-D916-DF96D2DEA2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395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1B70FD-754C-6A29-74F4-CB66A5BB3A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15" t="15386" r="34568" b="5076"/>
          <a:stretch/>
        </p:blipFill>
        <p:spPr>
          <a:xfrm>
            <a:off x="3308357" y="-330794"/>
            <a:ext cx="5575285" cy="718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77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25A305-6956-D6F1-E187-E87B3E8D13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667" t="14508" r="34750" b="5892"/>
          <a:stretch/>
        </p:blipFill>
        <p:spPr>
          <a:xfrm>
            <a:off x="3755571" y="0"/>
            <a:ext cx="4881336" cy="721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38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FFB92D-E117-C6B5-48F3-41352D8FC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15" t="15185" r="34568" b="5539"/>
          <a:stretch/>
        </p:blipFill>
        <p:spPr>
          <a:xfrm>
            <a:off x="3167742" y="-386897"/>
            <a:ext cx="5546271" cy="751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39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DC23112-DA04-229D-700E-849960352E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5553170"/>
              </p:ext>
            </p:extLst>
          </p:nvPr>
        </p:nvGraphicFramePr>
        <p:xfrm>
          <a:off x="2621030" y="-614787"/>
          <a:ext cx="6949940" cy="80875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23" imgH="6415677" progId="AcroExch.Document.DC">
                  <p:embed/>
                </p:oleObj>
              </mc:Choice>
              <mc:Fallback>
                <p:oleObj name="Acrobat Document" r:id="rId2" imgW="4533723" imgH="6415677" progId="AcroExch.Document.DC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0372CE88-D7D1-4429-9471-12BDEF863A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21030" y="-614787"/>
                        <a:ext cx="6949940" cy="80875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43472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8A7D2C-877A-0900-C5F4-DD6D323E63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42" t="15185" r="34583" b="5539"/>
          <a:stretch/>
        </p:blipFill>
        <p:spPr>
          <a:xfrm>
            <a:off x="3057939" y="-648589"/>
            <a:ext cx="6076122" cy="8155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04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75221A-4FED-D677-FFCE-3CA1117C3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33" t="15185" r="35000" b="5539"/>
          <a:stretch/>
        </p:blipFill>
        <p:spPr>
          <a:xfrm>
            <a:off x="2871159" y="-591849"/>
            <a:ext cx="6449681" cy="804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5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F1D2E-4150-5ED2-C74C-BBD96A79D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Sign-off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4F81-A2C9-AE66-CF21-0B6CA1453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949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Check each module – signed by yourself and your mentor. Your dates are a running timeline of your mentorship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Check your evidence and that sufficient evidence placed in your file.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an electronic copy  or hard copy of your file to keep.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Hand in or courier to Property Practitioners Regulatory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Cape Town: Constitution House, 126 Adderley Street, 6 </a:t>
            </a:r>
            <a:r>
              <a:rPr lang="en-US" dirty="0" err="1"/>
              <a:t>th</a:t>
            </a:r>
            <a:r>
              <a:rPr lang="en-US" dirty="0"/>
              <a:t> floor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Gauteng: 63 Wierda Road, </a:t>
            </a:r>
            <a:r>
              <a:rPr lang="en-US" dirty="0" err="1"/>
              <a:t>Wieda</a:t>
            </a:r>
            <a:r>
              <a:rPr lang="en-US" dirty="0"/>
              <a:t> Valley, Sandton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Obtain proof that you have handed in and keep the proof.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Email will be received from EAAB.  Estimated time frame for review 60 days.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Logbook approved &amp; NQF 4 uploaded you can register for PDE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170FE-C82F-33DB-891C-1DE9188561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824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Complete Marketing generally  (pages 100 – 102)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Provide evidence accordingly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Other workplace activities (pages 103 – 105)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Provide evidence accordingly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Obtain performance appraisal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sign-off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Make electronic copy and hand in file.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Check that status updated for logbook.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67FA48-4A2E-0AFD-801B-D9959C3845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7DE2BB1A-1AD8-3947-BD21-F45627EE3B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6917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EA822F1E-486A-124D-AAE6-BAD56E2D52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4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7596</TotalTime>
  <Words>378</Words>
  <Application>Microsoft Macintosh PowerPoint</Application>
  <PresentationFormat>Widescreen</PresentationFormat>
  <Paragraphs>61</Paragraphs>
  <Slides>25</Slides>
  <Notes>0</Notes>
  <HiddenSlides>11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Helvetica</vt:lpstr>
      <vt:lpstr>Wingdings</vt:lpstr>
      <vt:lpstr>Office Theme</vt:lpstr>
      <vt:lpstr>Acrobat Document</vt:lpstr>
      <vt:lpstr>Logbook Training</vt:lpstr>
      <vt:lpstr>Marketing</vt:lpstr>
      <vt:lpstr>Marketing</vt:lpstr>
      <vt:lpstr>Marketing</vt:lpstr>
      <vt:lpstr>PowerPoint Presentation</vt:lpstr>
      <vt:lpstr>PowerPoint Presentation</vt:lpstr>
      <vt:lpstr>OTHER WORKPLACE ACTIVITIES</vt:lpstr>
      <vt:lpstr>Other Workplace Activities</vt:lpstr>
      <vt:lpstr>PowerPoint Presentation</vt:lpstr>
      <vt:lpstr>PowerPoint Presentation</vt:lpstr>
      <vt:lpstr>PERFORMANCE APPRAISALS</vt:lpstr>
      <vt:lpstr>PowerPoint Presentation</vt:lpstr>
      <vt:lpstr>SIGN-OFF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Sign-off</vt:lpstr>
      <vt:lpstr>PowerPoint Presentation</vt:lpstr>
      <vt:lpstr>Activities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55</cp:revision>
  <dcterms:created xsi:type="dcterms:W3CDTF">2021-12-20T14:09:17Z</dcterms:created>
  <dcterms:modified xsi:type="dcterms:W3CDTF">2023-02-23T06:50:38Z</dcterms:modified>
</cp:coreProperties>
</file>